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35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98928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9" name="Google Shape;2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096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15" name="Google Shape;1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1502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20" name="Google Shape;12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1600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28" name="Google Shape;12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6684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39" name="Google Shape;13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7831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47" name="Google Shape;1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6650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55" name="Google Shape;15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8237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71" name="Google Shape;17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4556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86" name="Google Shape;18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8655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ec204dc6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99" name="Google Shape;199;g4ec204dc6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4612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11" name="Google Shape;21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9370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36" name="Google Shape;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4960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23" name="Google Shape;22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5610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31" name="Google Shape;23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8603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40" name="Google Shape;24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5840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51" name="Google Shape;25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4378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60" name="Google Shape;26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362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69" name="Google Shape;26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4510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2779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f30f4bda1_2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85" name="Google Shape;285;g4f30f4bda1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0713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804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4866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0793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306" name="Google Shape;30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825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2622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5280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7262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endParaRPr/>
          </a:p>
        </p:txBody>
      </p:sp>
      <p:sp>
        <p:nvSpPr>
          <p:cNvPr id="337" name="Google Shape;337;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s-E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5848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344" name="Google Shape;34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1290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4689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1069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99452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379" name="Google Shape;37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4083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54" name="Google Shape;5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850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61" name="Google Shape;6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520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73" name="Google Shape;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585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85" name="Google Shape;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9532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91" name="Google Shape;9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8575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03" name="Google Shape;1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7669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ESTILO 1">
    <p:spTree>
      <p:nvGrpSpPr>
        <p:cNvPr id="1" name=""/>
        <p:cNvGrpSpPr/>
        <p:nvPr/>
      </p:nvGrpSpPr>
      <p:grpSpPr>
        <a:xfrm>
          <a:off x="0" y="0"/>
          <a:ext cx="0" cy="0"/>
          <a:chOff x="0" y="0"/>
          <a:chExt cx="0" cy="0"/>
        </a:xfrm>
      </p:grpSpPr>
      <p:pic>
        <p:nvPicPr>
          <p:cNvPr id="2" name="Imagen 1" descr="Sin títul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4" y="0"/>
            <a:ext cx="9269582" cy="5156327"/>
          </a:xfrm>
          <a:prstGeom prst="rect">
            <a:avLst/>
          </a:prstGeom>
        </p:spPr>
      </p:pic>
    </p:spTree>
    <p:extLst>
      <p:ext uri="{BB962C8B-B14F-4D97-AF65-F5344CB8AC3E}">
        <p14:creationId xmlns:p14="http://schemas.microsoft.com/office/powerpoint/2010/main" val="206156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CIÓN2">
    <p:spTree>
      <p:nvGrpSpPr>
        <p:cNvPr id="1" name=""/>
        <p:cNvGrpSpPr/>
        <p:nvPr/>
      </p:nvGrpSpPr>
      <p:grpSpPr>
        <a:xfrm>
          <a:off x="0" y="0"/>
          <a:ext cx="0" cy="0"/>
          <a:chOff x="0" y="0"/>
          <a:chExt cx="0" cy="0"/>
        </a:xfrm>
      </p:grpSpPr>
      <p:pic>
        <p:nvPicPr>
          <p:cNvPr id="2" name="Imagen 1" descr="Sin título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
        <p:nvSpPr>
          <p:cNvPr id="3" name="CuadroTexto 2"/>
          <p:cNvSpPr txBox="1"/>
          <p:nvPr/>
        </p:nvSpPr>
        <p:spPr>
          <a:xfrm>
            <a:off x="-3091833" y="-936348"/>
            <a:ext cx="914400" cy="914400"/>
          </a:xfrm>
          <a:prstGeom prst="rect">
            <a:avLst/>
          </a:prstGeom>
        </p:spPr>
        <p:txBody>
          <a:bodyPr vert="horz" wrap="none" lIns="91440" tIns="45720" rIns="91440" bIns="45720" rtlCol="0" anchor="ctr">
            <a:noAutofit/>
          </a:bodyPr>
          <a:lstStyle/>
          <a:p>
            <a:pPr algn="l"/>
            <a:endParaRPr lang="es-ES" sz="8000" b="1" dirty="0" smtClean="0">
              <a:solidFill>
                <a:srgbClr val="92D050"/>
              </a:solidFill>
            </a:endParaRPr>
          </a:p>
        </p:txBody>
      </p:sp>
    </p:spTree>
    <p:extLst>
      <p:ext uri="{BB962C8B-B14F-4D97-AF65-F5344CB8AC3E}">
        <p14:creationId xmlns:p14="http://schemas.microsoft.com/office/powerpoint/2010/main" val="6079442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APÍTULO ESTILO 3">
    <p:spTree>
      <p:nvGrpSpPr>
        <p:cNvPr id="1" name=""/>
        <p:cNvGrpSpPr/>
        <p:nvPr/>
      </p:nvGrpSpPr>
      <p:grpSpPr>
        <a:xfrm>
          <a:off x="0" y="0"/>
          <a:ext cx="0" cy="0"/>
          <a:chOff x="0" y="0"/>
          <a:chExt cx="0" cy="0"/>
        </a:xfrm>
      </p:grpSpPr>
      <p:pic>
        <p:nvPicPr>
          <p:cNvPr id="2" name="Imagen 1" descr="Sin título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3" y="0"/>
            <a:ext cx="9269582" cy="5143500"/>
          </a:xfrm>
          <a:prstGeom prst="rect">
            <a:avLst/>
          </a:prstGeom>
        </p:spPr>
      </p:pic>
    </p:spTree>
    <p:extLst>
      <p:ext uri="{BB962C8B-B14F-4D97-AF65-F5344CB8AC3E}">
        <p14:creationId xmlns:p14="http://schemas.microsoft.com/office/powerpoint/2010/main" val="4288378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CIÓN ESTILO 3">
    <p:spTree>
      <p:nvGrpSpPr>
        <p:cNvPr id="1" name=""/>
        <p:cNvGrpSpPr/>
        <p:nvPr/>
      </p:nvGrpSpPr>
      <p:grpSpPr>
        <a:xfrm>
          <a:off x="0" y="0"/>
          <a:ext cx="0" cy="0"/>
          <a:chOff x="0" y="0"/>
          <a:chExt cx="0" cy="0"/>
        </a:xfrm>
      </p:grpSpPr>
      <p:pic>
        <p:nvPicPr>
          <p:cNvPr id="2" name="Imagen 1" descr="Sin título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2685966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INAL">
    <p:spTree>
      <p:nvGrpSpPr>
        <p:cNvPr id="1" name=""/>
        <p:cNvGrpSpPr/>
        <p:nvPr/>
      </p:nvGrpSpPr>
      <p:grpSpPr>
        <a:xfrm>
          <a:off x="0" y="0"/>
          <a:ext cx="0" cy="0"/>
          <a:chOff x="0" y="0"/>
          <a:chExt cx="0" cy="0"/>
        </a:xfrm>
      </p:grpSpPr>
      <p:pic>
        <p:nvPicPr>
          <p:cNvPr id="2" name="Imagen 1" descr="Sin título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820196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RTADA ESTILO 1">
  <p:cSld name="1_PORTADA ESTILO 1">
    <p:spTree>
      <p:nvGrpSpPr>
        <p:cNvPr id="1" name="Shape 11"/>
        <p:cNvGrpSpPr/>
        <p:nvPr/>
      </p:nvGrpSpPr>
      <p:grpSpPr>
        <a:xfrm>
          <a:off x="0" y="0"/>
          <a:ext cx="0" cy="0"/>
          <a:chOff x="0" y="0"/>
          <a:chExt cx="0" cy="0"/>
        </a:xfrm>
      </p:grpSpPr>
    </p:spTree>
    <p:extLst>
      <p:ext uri="{BB962C8B-B14F-4D97-AF65-F5344CB8AC3E}">
        <p14:creationId xmlns:p14="http://schemas.microsoft.com/office/powerpoint/2010/main" val="2726638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ÍTULO ESTILO 1">
  <p:cSld name="1_CAPÍTULO ESTILO 1">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6426803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CIÓN1">
  <p:cSld name="1_SECCIÓN1">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3485566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SQUEMA GRAL 2">
  <p:cSld name="1_ESQUEMA GRAL 2">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24135407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ÍTULO ESTILO 3">
  <p:cSld name="1_CAPÍTULO ESTILO 3">
    <p:spTree>
      <p:nvGrpSpPr>
        <p:cNvPr id="1" name="Shape 19"/>
        <p:cNvGrpSpPr/>
        <p:nvPr/>
      </p:nvGrpSpPr>
      <p:grpSpPr>
        <a:xfrm>
          <a:off x="0" y="0"/>
          <a:ext cx="0" cy="0"/>
          <a:chOff x="0" y="0"/>
          <a:chExt cx="0" cy="0"/>
        </a:xfrm>
      </p:grpSpPr>
    </p:spTree>
    <p:extLst>
      <p:ext uri="{BB962C8B-B14F-4D97-AF65-F5344CB8AC3E}">
        <p14:creationId xmlns:p14="http://schemas.microsoft.com/office/powerpoint/2010/main" val="688898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SQUEMA GRAL 2B">
  <p:cSld name="1_ESQUEMA GRAL 2B">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837084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ESTILO 2">
    <p:spTree>
      <p:nvGrpSpPr>
        <p:cNvPr id="1" name=""/>
        <p:cNvGrpSpPr/>
        <p:nvPr/>
      </p:nvGrpSpPr>
      <p:grpSpPr>
        <a:xfrm>
          <a:off x="0" y="0"/>
          <a:ext cx="0" cy="0"/>
          <a:chOff x="0" y="0"/>
          <a:chExt cx="0" cy="0"/>
        </a:xfrm>
      </p:grpSpPr>
      <p:pic>
        <p:nvPicPr>
          <p:cNvPr id="3" name="Imagen 2" descr="Sin título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9" y="0"/>
            <a:ext cx="9144000" cy="5143500"/>
          </a:xfrm>
          <a:prstGeom prst="rect">
            <a:avLst/>
          </a:prstGeom>
        </p:spPr>
      </p:pic>
    </p:spTree>
    <p:extLst>
      <p:ext uri="{BB962C8B-B14F-4D97-AF65-F5344CB8AC3E}">
        <p14:creationId xmlns:p14="http://schemas.microsoft.com/office/powerpoint/2010/main" val="398533394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CIÓN ESTILO 3">
  <p:cSld name="1_SECCIÓN ESTILO 3">
    <p:spTree>
      <p:nvGrpSpPr>
        <p:cNvPr id="1" name="Shape 23"/>
        <p:cNvGrpSpPr/>
        <p:nvPr/>
      </p:nvGrpSpPr>
      <p:grpSpPr>
        <a:xfrm>
          <a:off x="0" y="0"/>
          <a:ext cx="0" cy="0"/>
          <a:chOff x="0" y="0"/>
          <a:chExt cx="0" cy="0"/>
        </a:xfrm>
      </p:grpSpPr>
    </p:spTree>
    <p:extLst>
      <p:ext uri="{BB962C8B-B14F-4D97-AF65-F5344CB8AC3E}">
        <p14:creationId xmlns:p14="http://schemas.microsoft.com/office/powerpoint/2010/main" val="39155094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INAL">
  <p:cSld name="1_FINAL">
    <p:spTree>
      <p:nvGrpSpPr>
        <p:cNvPr id="1" name="Shape 25"/>
        <p:cNvGrpSpPr/>
        <p:nvPr/>
      </p:nvGrpSpPr>
      <p:grpSpPr>
        <a:xfrm>
          <a:off x="0" y="0"/>
          <a:ext cx="0" cy="0"/>
          <a:chOff x="0" y="0"/>
          <a:chExt cx="0" cy="0"/>
        </a:xfrm>
      </p:grpSpPr>
    </p:spTree>
    <p:extLst>
      <p:ext uri="{BB962C8B-B14F-4D97-AF65-F5344CB8AC3E}">
        <p14:creationId xmlns:p14="http://schemas.microsoft.com/office/powerpoint/2010/main" val="2512266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SQUEMA GENERAL">
    <p:spTree>
      <p:nvGrpSpPr>
        <p:cNvPr id="1" name=""/>
        <p:cNvGrpSpPr/>
        <p:nvPr/>
      </p:nvGrpSpPr>
      <p:grpSpPr>
        <a:xfrm>
          <a:off x="0" y="0"/>
          <a:ext cx="0" cy="0"/>
          <a:chOff x="0" y="0"/>
          <a:chExt cx="0" cy="0"/>
        </a:xfrm>
      </p:grpSpPr>
      <p:pic>
        <p:nvPicPr>
          <p:cNvPr id="2" name="Imagen 1" descr="Sin título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66949" cy="5143500"/>
          </a:xfrm>
          <a:prstGeom prst="rect">
            <a:avLst/>
          </a:prstGeom>
        </p:spPr>
      </p:pic>
    </p:spTree>
    <p:extLst>
      <p:ext uri="{BB962C8B-B14F-4D97-AF65-F5344CB8AC3E}">
        <p14:creationId xmlns:p14="http://schemas.microsoft.com/office/powerpoint/2010/main" val="6906688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APÍTULO ESTILO 1">
    <p:spTree>
      <p:nvGrpSpPr>
        <p:cNvPr id="1" name=""/>
        <p:cNvGrpSpPr/>
        <p:nvPr/>
      </p:nvGrpSpPr>
      <p:grpSpPr>
        <a:xfrm>
          <a:off x="0" y="0"/>
          <a:ext cx="0" cy="0"/>
          <a:chOff x="0" y="0"/>
          <a:chExt cx="0" cy="0"/>
        </a:xfrm>
      </p:grpSpPr>
      <p:pic>
        <p:nvPicPr>
          <p:cNvPr id="2" name="Imagen 1" descr="Sin título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5" y="0"/>
            <a:ext cx="9256753" cy="5143500"/>
          </a:xfrm>
          <a:prstGeom prst="rect">
            <a:avLst/>
          </a:prstGeom>
        </p:spPr>
      </p:pic>
    </p:spTree>
    <p:extLst>
      <p:ext uri="{BB962C8B-B14F-4D97-AF65-F5344CB8AC3E}">
        <p14:creationId xmlns:p14="http://schemas.microsoft.com/office/powerpoint/2010/main" val="1411978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CIÓN1">
    <p:spTree>
      <p:nvGrpSpPr>
        <p:cNvPr id="1" name=""/>
        <p:cNvGrpSpPr/>
        <p:nvPr/>
      </p:nvGrpSpPr>
      <p:grpSpPr>
        <a:xfrm>
          <a:off x="0" y="0"/>
          <a:ext cx="0" cy="0"/>
          <a:chOff x="0" y="0"/>
          <a:chExt cx="0" cy="0"/>
        </a:xfrm>
      </p:grpSpPr>
      <p:pic>
        <p:nvPicPr>
          <p:cNvPr id="2" name="Imagen 1" descr="Sin título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69658" cy="5143500"/>
          </a:xfrm>
          <a:prstGeom prst="rect">
            <a:avLst/>
          </a:prstGeom>
        </p:spPr>
      </p:pic>
    </p:spTree>
    <p:extLst>
      <p:ext uri="{BB962C8B-B14F-4D97-AF65-F5344CB8AC3E}">
        <p14:creationId xmlns:p14="http://schemas.microsoft.com/office/powerpoint/2010/main" val="4042552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SQUEMA GRAL 2">
    <p:spTree>
      <p:nvGrpSpPr>
        <p:cNvPr id="1" name=""/>
        <p:cNvGrpSpPr/>
        <p:nvPr/>
      </p:nvGrpSpPr>
      <p:grpSpPr>
        <a:xfrm>
          <a:off x="0" y="0"/>
          <a:ext cx="0" cy="0"/>
          <a:chOff x="0" y="0"/>
          <a:chExt cx="0" cy="0"/>
        </a:xfrm>
      </p:grpSpPr>
      <p:pic>
        <p:nvPicPr>
          <p:cNvPr id="3" name="Imagen 2" descr="Sin título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4" y="0"/>
            <a:ext cx="9269583" cy="5143500"/>
          </a:xfrm>
          <a:prstGeom prst="rect">
            <a:avLst/>
          </a:prstGeom>
        </p:spPr>
      </p:pic>
    </p:spTree>
    <p:extLst>
      <p:ext uri="{BB962C8B-B14F-4D97-AF65-F5344CB8AC3E}">
        <p14:creationId xmlns:p14="http://schemas.microsoft.com/office/powerpoint/2010/main" val="499512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SQUEMA GRAL 2A">
    <p:spTree>
      <p:nvGrpSpPr>
        <p:cNvPr id="1" name=""/>
        <p:cNvGrpSpPr/>
        <p:nvPr/>
      </p:nvGrpSpPr>
      <p:grpSpPr>
        <a:xfrm>
          <a:off x="0" y="0"/>
          <a:ext cx="0" cy="0"/>
          <a:chOff x="0" y="0"/>
          <a:chExt cx="0" cy="0"/>
        </a:xfrm>
      </p:grpSpPr>
      <p:pic>
        <p:nvPicPr>
          <p:cNvPr id="3" name="Imagen 2" descr="Template_PPT_Mesa de trabajo 24 copia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184013928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SQUEMA GRAL 2B">
    <p:spTree>
      <p:nvGrpSpPr>
        <p:cNvPr id="1" name=""/>
        <p:cNvGrpSpPr/>
        <p:nvPr/>
      </p:nvGrpSpPr>
      <p:grpSpPr>
        <a:xfrm>
          <a:off x="0" y="0"/>
          <a:ext cx="0" cy="0"/>
          <a:chOff x="0" y="0"/>
          <a:chExt cx="0" cy="0"/>
        </a:xfrm>
      </p:grpSpPr>
      <p:pic>
        <p:nvPicPr>
          <p:cNvPr id="3" name="Imagen 2" descr="Template_PPT_Mesa de trabajo 24 copia 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524657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APÍTULO ESTILO 2">
    <p:spTree>
      <p:nvGrpSpPr>
        <p:cNvPr id="1" name=""/>
        <p:cNvGrpSpPr/>
        <p:nvPr/>
      </p:nvGrpSpPr>
      <p:grpSpPr>
        <a:xfrm>
          <a:off x="0" y="0"/>
          <a:ext cx="0" cy="0"/>
          <a:chOff x="0" y="0"/>
          <a:chExt cx="0" cy="0"/>
        </a:xfrm>
      </p:grpSpPr>
      <p:pic>
        <p:nvPicPr>
          <p:cNvPr id="2" name="Imagen 1" descr="Sin título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79778" cy="5143500"/>
          </a:xfrm>
          <a:prstGeom prst="rect">
            <a:avLst/>
          </a:prstGeom>
        </p:spPr>
      </p:pic>
    </p:spTree>
    <p:extLst>
      <p:ext uri="{BB962C8B-B14F-4D97-AF65-F5344CB8AC3E}">
        <p14:creationId xmlns:p14="http://schemas.microsoft.com/office/powerpoint/2010/main" val="25901087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7650702" y="4751012"/>
            <a:ext cx="1493298" cy="392488"/>
          </a:xfrm>
          <a:prstGeom prst="rect">
            <a:avLst/>
          </a:prstGeom>
        </p:spPr>
        <p:txBody>
          <a:bodyPr vert="horz" wrap="none" lIns="91440" tIns="45720" rIns="91440" bIns="45720" rtlCol="0" anchor="b">
            <a:noAutofit/>
          </a:bodyPr>
          <a:lstStyle/>
          <a:p>
            <a:pPr algn="r"/>
            <a:r>
              <a:rPr lang="es-ES" sz="800" b="1" dirty="0" smtClean="0">
                <a:solidFill>
                  <a:schemeClr val="tx1">
                    <a:lumMod val="50000"/>
                    <a:lumOff val="50000"/>
                  </a:schemeClr>
                </a:solidFill>
              </a:rPr>
              <a:t>GC-F-004 V.01</a:t>
            </a:r>
          </a:p>
        </p:txBody>
      </p:sp>
    </p:spTree>
    <p:extLst>
      <p:ext uri="{BB962C8B-B14F-4D97-AF65-F5344CB8AC3E}">
        <p14:creationId xmlns:p14="http://schemas.microsoft.com/office/powerpoint/2010/main" val="300734284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hyperlink" Target="Mapa%20de%20procesos.p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hyperlink" Target="inventario.xlsx"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hyperlink" Target="Requerimientos%20Funcionales.pdf"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CASO%20DE%20USO%20EXTENDIDO.pdf"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hyperlink" Target="Casos%20de%20Uso.png"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hyperlink" Target="diagrama%20de%20estado.png"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hyperlink" Target="Secuencia.pdf"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hyperlink" Target="modelo%20entidad%20relacion.png"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hyperlink" Target="DIAGRAMA%20DE%20DESPLIEGUE.jpg"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49.jpg"/></Relationships>
</file>

<file path=ppt/slides/_rels/slide32.xml.rels><?xml version="1.0" encoding="UTF-8" standalone="yes"?>
<Relationships xmlns="http://schemas.openxmlformats.org/package/2006/relationships"><Relationship Id="rId3" Type="http://schemas.openxmlformats.org/officeDocument/2006/relationships/hyperlink" Target="DIAGRAMA%20DE%20CLASES.png"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hyperlink" Target="INTERFAZ%20GRAFICA/Modulos/menu2.html" TargetMode="External"/><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52.png"/><Relationship Id="rId5" Type="http://schemas.openxmlformats.org/officeDocument/2006/relationships/hyperlink" Target="INTERFAZ%20GRAFICA/Modulos/login.html" TargetMode="Externa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hyperlink" Target="ModeloSOSDocumental.PNG"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hyperlink" Target="scrip.txt"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ngiebilori/SOS_DOCUMENTAL"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Google Shape;31;p10"/>
          <p:cNvSpPr txBox="1"/>
          <p:nvPr/>
        </p:nvSpPr>
        <p:spPr>
          <a:xfrm>
            <a:off x="1370051" y="2316142"/>
            <a:ext cx="44325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800"/>
              <a:buFont typeface="Calibri"/>
              <a:buNone/>
            </a:pPr>
            <a:endParaRPr sz="2800" b="1" i="0" u="none" strike="noStrike" cap="none" dirty="0">
              <a:solidFill>
                <a:schemeClr val="lt1"/>
              </a:solidFill>
              <a:latin typeface="Calibri"/>
              <a:ea typeface="Calibri"/>
              <a:cs typeface="Calibri"/>
              <a:sym typeface="Calibri"/>
            </a:endParaRPr>
          </a:p>
        </p:txBody>
      </p:sp>
      <p:sp>
        <p:nvSpPr>
          <p:cNvPr id="32" name="Google Shape;32;p10"/>
          <p:cNvSpPr txBox="1"/>
          <p:nvPr/>
        </p:nvSpPr>
        <p:spPr>
          <a:xfrm>
            <a:off x="1421570" y="2373545"/>
            <a:ext cx="370789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CC42D"/>
              </a:buClr>
              <a:buSzPts val="1800"/>
              <a:buFont typeface="Calibri"/>
              <a:buNone/>
            </a:pPr>
            <a:r>
              <a:rPr lang="es-ES" sz="1800" b="1" i="0" u="none" strike="noStrike" cap="none" dirty="0">
                <a:solidFill>
                  <a:srgbClr val="ACC42D"/>
                </a:solidFill>
                <a:latin typeface="Calibri"/>
                <a:ea typeface="Calibri"/>
                <a:cs typeface="Calibri"/>
                <a:sym typeface="Calibri"/>
              </a:rPr>
              <a:t>Angie Bibiana López Rivera</a:t>
            </a:r>
            <a:endParaRPr dirty="0"/>
          </a:p>
          <a:p>
            <a:pPr marL="0" marR="0" lvl="0" indent="0" algn="l" rtl="0">
              <a:lnSpc>
                <a:spcPct val="100000"/>
              </a:lnSpc>
              <a:spcBef>
                <a:spcPts val="0"/>
              </a:spcBef>
              <a:spcAft>
                <a:spcPts val="0"/>
              </a:spcAft>
              <a:buClr>
                <a:srgbClr val="ACC42D"/>
              </a:buClr>
              <a:buSzPts val="1800"/>
              <a:buFont typeface="Calibri"/>
              <a:buNone/>
            </a:pPr>
            <a:r>
              <a:rPr lang="es-ES" sz="1800" b="1" i="0" u="none" strike="noStrike" cap="none" dirty="0">
                <a:solidFill>
                  <a:srgbClr val="ACC42D"/>
                </a:solidFill>
                <a:latin typeface="Calibri"/>
                <a:ea typeface="Calibri"/>
                <a:cs typeface="Calibri"/>
                <a:sym typeface="Calibri"/>
              </a:rPr>
              <a:t>Diana Marcela Díaz </a:t>
            </a:r>
            <a:r>
              <a:rPr lang="es-ES" sz="1800" b="1" i="0" u="none" strike="noStrike" cap="none" dirty="0" err="1">
                <a:solidFill>
                  <a:srgbClr val="ACC42D"/>
                </a:solidFill>
                <a:latin typeface="Calibri"/>
                <a:ea typeface="Calibri"/>
                <a:cs typeface="Calibri"/>
                <a:sym typeface="Calibri"/>
              </a:rPr>
              <a:t>Díaz</a:t>
            </a:r>
            <a:endParaRPr dirty="0"/>
          </a:p>
          <a:p>
            <a:pPr marL="0" marR="0" lvl="0" indent="0" algn="l" rtl="0">
              <a:lnSpc>
                <a:spcPct val="100000"/>
              </a:lnSpc>
              <a:spcBef>
                <a:spcPts val="0"/>
              </a:spcBef>
              <a:spcAft>
                <a:spcPts val="0"/>
              </a:spcAft>
              <a:buClr>
                <a:srgbClr val="ACC42D"/>
              </a:buClr>
              <a:buSzPts val="1800"/>
              <a:buFont typeface="Calibri"/>
              <a:buNone/>
            </a:pPr>
            <a:r>
              <a:rPr lang="es-ES" sz="1800" b="1" i="0" u="none" strike="noStrike" cap="none" dirty="0">
                <a:solidFill>
                  <a:srgbClr val="ACC42D"/>
                </a:solidFill>
                <a:latin typeface="Calibri"/>
                <a:ea typeface="Calibri"/>
                <a:cs typeface="Calibri"/>
                <a:sym typeface="Calibri"/>
              </a:rPr>
              <a:t>Juan Camilo </a:t>
            </a:r>
            <a:r>
              <a:rPr lang="es-ES" sz="1800" b="1" i="0" u="none" strike="noStrike" cap="none" dirty="0" err="1">
                <a:solidFill>
                  <a:srgbClr val="ACC42D"/>
                </a:solidFill>
                <a:latin typeface="Calibri"/>
                <a:ea typeface="Calibri"/>
                <a:cs typeface="Calibri"/>
                <a:sym typeface="Calibri"/>
              </a:rPr>
              <a:t>Rairán</a:t>
            </a:r>
            <a:r>
              <a:rPr lang="es-ES" sz="1800" b="1" i="0" u="none" strike="noStrike" cap="none" dirty="0">
                <a:solidFill>
                  <a:srgbClr val="ACC42D"/>
                </a:solidFill>
                <a:latin typeface="Calibri"/>
                <a:ea typeface="Calibri"/>
                <a:cs typeface="Calibri"/>
                <a:sym typeface="Calibri"/>
              </a:rPr>
              <a:t> Rodríguez</a:t>
            </a:r>
            <a:endParaRPr sz="1800" b="1" i="0" u="none" strike="noStrike" cap="none" dirty="0">
              <a:solidFill>
                <a:srgbClr val="ACC42D"/>
              </a:solidFill>
              <a:latin typeface="Calibri"/>
              <a:ea typeface="Calibri"/>
              <a:cs typeface="Calibri"/>
              <a:sym typeface="Calibri"/>
            </a:endParaRPr>
          </a:p>
          <a:p>
            <a:pPr marL="0" marR="0" lvl="0" indent="0" algn="l" rtl="0">
              <a:lnSpc>
                <a:spcPct val="100000"/>
              </a:lnSpc>
              <a:spcBef>
                <a:spcPts val="0"/>
              </a:spcBef>
              <a:spcAft>
                <a:spcPts val="0"/>
              </a:spcAft>
              <a:buClr>
                <a:srgbClr val="ACC42D"/>
              </a:buClr>
              <a:buSzPts val="1800"/>
              <a:buFont typeface="Calibri"/>
              <a:buNone/>
            </a:pPr>
            <a:r>
              <a:rPr lang="es-ES" sz="1800" b="1" dirty="0" err="1">
                <a:solidFill>
                  <a:srgbClr val="ACC42D"/>
                </a:solidFill>
                <a:latin typeface="Calibri"/>
                <a:ea typeface="Calibri"/>
                <a:cs typeface="Calibri"/>
                <a:sym typeface="Calibri"/>
              </a:rPr>
              <a:t>Einer</a:t>
            </a:r>
            <a:r>
              <a:rPr lang="es-ES" sz="1800" b="1" dirty="0">
                <a:solidFill>
                  <a:srgbClr val="ACC42D"/>
                </a:solidFill>
                <a:latin typeface="Calibri"/>
                <a:ea typeface="Calibri"/>
                <a:cs typeface="Calibri"/>
                <a:sym typeface="Calibri"/>
              </a:rPr>
              <a:t> </a:t>
            </a:r>
            <a:r>
              <a:rPr lang="es-ES" sz="1800" b="1" dirty="0" err="1">
                <a:solidFill>
                  <a:srgbClr val="ACC42D"/>
                </a:solidFill>
                <a:latin typeface="Calibri"/>
                <a:ea typeface="Calibri"/>
                <a:cs typeface="Calibri"/>
                <a:sym typeface="Calibri"/>
              </a:rPr>
              <a:t>Obeimar</a:t>
            </a:r>
            <a:r>
              <a:rPr lang="es-ES" sz="1800" b="1" dirty="0">
                <a:solidFill>
                  <a:srgbClr val="ACC42D"/>
                </a:solidFill>
                <a:latin typeface="Calibri"/>
                <a:ea typeface="Calibri"/>
                <a:cs typeface="Calibri"/>
                <a:sym typeface="Calibri"/>
              </a:rPr>
              <a:t> Méndez Palomino</a:t>
            </a:r>
            <a:endParaRPr sz="1800" b="1" dirty="0">
              <a:solidFill>
                <a:srgbClr val="ACC42D"/>
              </a:solidFill>
              <a:latin typeface="Calibri"/>
              <a:ea typeface="Calibri"/>
              <a:cs typeface="Calibri"/>
              <a:sym typeface="Calibri"/>
            </a:endParaRPr>
          </a:p>
          <a:p>
            <a:pPr marL="0" marR="0" lvl="0" indent="0" algn="l" rtl="0">
              <a:lnSpc>
                <a:spcPct val="100000"/>
              </a:lnSpc>
              <a:spcBef>
                <a:spcPts val="0"/>
              </a:spcBef>
              <a:spcAft>
                <a:spcPts val="0"/>
              </a:spcAft>
              <a:buClr>
                <a:srgbClr val="ACC42D"/>
              </a:buClr>
              <a:buSzPts val="1800"/>
              <a:buFont typeface="Calibri"/>
              <a:buNone/>
            </a:pPr>
            <a:r>
              <a:rPr lang="es-ES" sz="1800" b="1" dirty="0" smtClean="0">
                <a:solidFill>
                  <a:srgbClr val="ACC42D"/>
                </a:solidFill>
                <a:latin typeface="Calibri"/>
                <a:ea typeface="Calibri"/>
                <a:cs typeface="Calibri"/>
                <a:sym typeface="Calibri"/>
              </a:rPr>
              <a:t>Christian </a:t>
            </a:r>
            <a:r>
              <a:rPr lang="es-ES" sz="1800" b="1" dirty="0">
                <a:solidFill>
                  <a:srgbClr val="ACC42D"/>
                </a:solidFill>
                <a:latin typeface="Calibri"/>
                <a:ea typeface="Calibri"/>
                <a:cs typeface="Calibri"/>
                <a:sym typeface="Calibri"/>
              </a:rPr>
              <a:t>Andres Rico Daza</a:t>
            </a:r>
            <a:endParaRPr sz="1800" b="1" dirty="0">
              <a:solidFill>
                <a:srgbClr val="ACC42D"/>
              </a:solidFill>
              <a:latin typeface="Calibri"/>
              <a:ea typeface="Calibri"/>
              <a:cs typeface="Calibri"/>
              <a:sym typeface="Calibri"/>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5144"/>
            <a:ext cx="6551030" cy="10294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p:nvPr/>
        </p:nvSpPr>
        <p:spPr>
          <a:xfrm>
            <a:off x="1641071" y="1756114"/>
            <a:ext cx="5591670" cy="110799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800"/>
              <a:buFont typeface="Calibri"/>
              <a:buNone/>
            </a:pPr>
            <a:r>
              <a:rPr lang="es-ES" sz="4800" b="1" i="0" u="none" strike="noStrike" cap="none">
                <a:solidFill>
                  <a:schemeClr val="lt1"/>
                </a:solidFill>
                <a:latin typeface="Calibri"/>
                <a:ea typeface="Calibri"/>
                <a:cs typeface="Calibri"/>
                <a:sym typeface="Calibri"/>
              </a:rPr>
              <a:t>Componente</a:t>
            </a:r>
            <a:endParaRPr/>
          </a:p>
          <a:p>
            <a:pPr marL="0" marR="0" lvl="0" indent="0" algn="ctr" rtl="0">
              <a:lnSpc>
                <a:spcPct val="100000"/>
              </a:lnSpc>
              <a:spcBef>
                <a:spcPts val="0"/>
              </a:spcBef>
              <a:spcAft>
                <a:spcPts val="0"/>
              </a:spcAft>
              <a:buClr>
                <a:schemeClr val="lt1"/>
              </a:buClr>
              <a:buSzPts val="4800"/>
              <a:buFont typeface="Calibri"/>
              <a:buNone/>
            </a:pPr>
            <a:r>
              <a:rPr lang="es-ES" sz="4800" b="1" i="0" u="none" strike="noStrike" cap="none">
                <a:solidFill>
                  <a:schemeClr val="lt1"/>
                </a:solidFill>
                <a:latin typeface="Calibri"/>
                <a:ea typeface="Calibri"/>
                <a:cs typeface="Calibri"/>
                <a:sym typeface="Calibri"/>
              </a:rPr>
              <a:t>Técnico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p:nvPr/>
        </p:nvSpPr>
        <p:spPr>
          <a:xfrm>
            <a:off x="533478" y="2012401"/>
            <a:ext cx="2789280" cy="12003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a:solidFill>
                  <a:schemeClr val="lt1"/>
                </a:solidFill>
                <a:latin typeface="Calibri"/>
                <a:ea typeface="Calibri"/>
                <a:cs typeface="Calibri"/>
                <a:sym typeface="Calibri"/>
              </a:rPr>
              <a:t>Técnica de levantamiento de información.</a:t>
            </a:r>
            <a:endParaRPr/>
          </a:p>
        </p:txBody>
      </p:sp>
      <p:pic>
        <p:nvPicPr>
          <p:cNvPr id="123" name="Google Shape;123;p20"/>
          <p:cNvPicPr preferRelativeResize="0"/>
          <p:nvPr/>
        </p:nvPicPr>
        <p:blipFill rotWithShape="1">
          <a:blip r:embed="rId3">
            <a:alphaModFix/>
          </a:blip>
          <a:srcRect/>
          <a:stretch/>
        </p:blipFill>
        <p:spPr>
          <a:xfrm>
            <a:off x="613148" y="1769688"/>
            <a:ext cx="990600" cy="50800"/>
          </a:xfrm>
          <a:prstGeom prst="rect">
            <a:avLst/>
          </a:prstGeom>
          <a:noFill/>
          <a:ln>
            <a:noFill/>
          </a:ln>
        </p:spPr>
      </p:pic>
      <p:sp>
        <p:nvSpPr>
          <p:cNvPr id="124" name="Google Shape;124;p20"/>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125" name="Google Shape;125;p20"/>
          <p:cNvSpPr txBox="1"/>
          <p:nvPr/>
        </p:nvSpPr>
        <p:spPr>
          <a:xfrm>
            <a:off x="4409348" y="1901135"/>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a:p>
            <a:pPr marL="285750" marR="0" lvl="0" indent="-285750" algn="l" rtl="0">
              <a:lnSpc>
                <a:spcPct val="100000"/>
              </a:lnSpc>
              <a:spcBef>
                <a:spcPts val="0"/>
              </a:spcBef>
              <a:spcAft>
                <a:spcPts val="0"/>
              </a:spcAft>
              <a:buClr>
                <a:srgbClr val="5E5C5D"/>
              </a:buClr>
              <a:buSzPts val="3200"/>
              <a:buFont typeface="Arial"/>
              <a:buChar char="•"/>
            </a:pPr>
            <a:r>
              <a:rPr lang="es-ES" sz="3200" b="0" i="0" u="none" strike="noStrike" cap="none">
                <a:solidFill>
                  <a:srgbClr val="5E5C5D"/>
                </a:solidFill>
                <a:latin typeface="Calibri"/>
                <a:ea typeface="Calibri"/>
                <a:cs typeface="Calibri"/>
                <a:sym typeface="Calibri"/>
              </a:rPr>
              <a:t>Encuesta</a:t>
            </a:r>
            <a:endParaRPr/>
          </a:p>
          <a:p>
            <a:pPr marL="285750" marR="0" lvl="0" indent="-285750" algn="l" rtl="0">
              <a:lnSpc>
                <a:spcPct val="100000"/>
              </a:lnSpc>
              <a:spcBef>
                <a:spcPts val="0"/>
              </a:spcBef>
              <a:spcAft>
                <a:spcPts val="0"/>
              </a:spcAft>
              <a:buClr>
                <a:srgbClr val="5E5C5D"/>
              </a:buClr>
              <a:buSzPts val="3200"/>
              <a:buFont typeface="Arial"/>
              <a:buChar char="•"/>
            </a:pPr>
            <a:r>
              <a:rPr lang="es-ES" sz="3200" b="0" i="0" u="none" strike="noStrike" cap="none">
                <a:solidFill>
                  <a:srgbClr val="5E5C5D"/>
                </a:solidFill>
                <a:latin typeface="Calibri"/>
                <a:ea typeface="Calibri"/>
                <a:cs typeface="Calibri"/>
                <a:sym typeface="Calibri"/>
              </a:rPr>
              <a:t>Observación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pic>
        <p:nvPicPr>
          <p:cNvPr id="131" name="Google Shape;131;p21"/>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132" name="Google Shape;132;p21"/>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133" name="Google Shape;133;p21"/>
          <p:cNvSpPr txBox="1"/>
          <p:nvPr/>
        </p:nvSpPr>
        <p:spPr>
          <a:xfrm>
            <a:off x="703727" y="1808379"/>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Encuestas</a:t>
            </a:r>
            <a:endParaRPr/>
          </a:p>
        </p:txBody>
      </p:sp>
      <p:sp>
        <p:nvSpPr>
          <p:cNvPr id="134" name="Google Shape;134;p21"/>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135" name="Google Shape;135;p21"/>
          <p:cNvSpPr txBox="1"/>
          <p:nvPr/>
        </p:nvSpPr>
        <p:spPr>
          <a:xfrm>
            <a:off x="703727" y="2420685"/>
            <a:ext cx="4270913" cy="26191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1600"/>
              <a:buFont typeface="Calibri"/>
              <a:buNone/>
            </a:pPr>
            <a:r>
              <a:rPr lang="es-ES" sz="1600" b="0" i="0" u="none" strike="noStrike" cap="none">
                <a:solidFill>
                  <a:srgbClr val="5E5C5D"/>
                </a:solidFill>
                <a:latin typeface="Calibri"/>
                <a:ea typeface="Calibri"/>
                <a:cs typeface="Calibri"/>
                <a:sym typeface="Calibri"/>
              </a:rPr>
              <a:t>Por medio de esta técnica de recolección se llego a  la conclusión de que el sitio web de documentación es totalmente viable además de que las empresas día a día están requiriendo cambiar lo convencional por lo tecnológico.</a:t>
            </a:r>
            <a:endParaRPr/>
          </a:p>
        </p:txBody>
      </p:sp>
      <p:pic>
        <p:nvPicPr>
          <p:cNvPr id="136" name="Google Shape;136;p21"/>
          <p:cNvPicPr preferRelativeResize="0"/>
          <p:nvPr/>
        </p:nvPicPr>
        <p:blipFill rotWithShape="1">
          <a:blip r:embed="rId4">
            <a:alphaModFix/>
          </a:blip>
          <a:srcRect/>
          <a:stretch/>
        </p:blipFill>
        <p:spPr>
          <a:xfrm>
            <a:off x="5481062" y="1996293"/>
            <a:ext cx="3163207" cy="22283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p:nvPr/>
        </p:nvSpPr>
        <p:spPr>
          <a:xfrm>
            <a:off x="1108448" y="2288787"/>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a:solidFill>
                  <a:schemeClr val="lt1"/>
                </a:solidFill>
                <a:latin typeface="Calibri"/>
                <a:ea typeface="Calibri"/>
                <a:cs typeface="Calibri"/>
                <a:sym typeface="Calibri"/>
              </a:rPr>
              <a:t>Encuesta #1</a:t>
            </a:r>
            <a:endParaRPr sz="2400" b="1" i="0" u="none" strike="noStrike" cap="none">
              <a:solidFill>
                <a:schemeClr val="lt1"/>
              </a:solidFill>
              <a:latin typeface="Calibri"/>
              <a:ea typeface="Calibri"/>
              <a:cs typeface="Calibri"/>
              <a:sym typeface="Calibri"/>
            </a:endParaRPr>
          </a:p>
        </p:txBody>
      </p:sp>
      <p:sp>
        <p:nvSpPr>
          <p:cNvPr id="142" name="Google Shape;142;p22"/>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143" name="Google Shape;143;p22"/>
          <p:cNvSpPr txBox="1"/>
          <p:nvPr/>
        </p:nvSpPr>
        <p:spPr>
          <a:xfrm>
            <a:off x="3762271" y="1782724"/>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144" name="Google Shape;144;p22"/>
          <p:cNvPicPr preferRelativeResize="0"/>
          <p:nvPr/>
        </p:nvPicPr>
        <p:blipFill rotWithShape="1">
          <a:blip r:embed="rId3">
            <a:alphaModFix/>
          </a:blip>
          <a:srcRect/>
          <a:stretch/>
        </p:blipFill>
        <p:spPr>
          <a:xfrm>
            <a:off x="4152790" y="0"/>
            <a:ext cx="4517564"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p:nvPr/>
        </p:nvSpPr>
        <p:spPr>
          <a:xfrm>
            <a:off x="1108448" y="2288787"/>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a:solidFill>
                  <a:schemeClr val="lt1"/>
                </a:solidFill>
                <a:latin typeface="Calibri"/>
                <a:ea typeface="Calibri"/>
                <a:cs typeface="Calibri"/>
                <a:sym typeface="Calibri"/>
              </a:rPr>
              <a:t>Encuesta #2</a:t>
            </a:r>
            <a:endParaRPr sz="2400" b="1" i="0" u="none" strike="noStrike" cap="none">
              <a:solidFill>
                <a:schemeClr val="lt1"/>
              </a:solidFill>
              <a:latin typeface="Calibri"/>
              <a:ea typeface="Calibri"/>
              <a:cs typeface="Calibri"/>
              <a:sym typeface="Calibri"/>
            </a:endParaRPr>
          </a:p>
        </p:txBody>
      </p:sp>
      <p:sp>
        <p:nvSpPr>
          <p:cNvPr id="150" name="Google Shape;150;p23"/>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151" name="Google Shape;151;p23"/>
          <p:cNvSpPr txBox="1"/>
          <p:nvPr/>
        </p:nvSpPr>
        <p:spPr>
          <a:xfrm>
            <a:off x="3762271" y="1782724"/>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152" name="Google Shape;152;p23"/>
          <p:cNvPicPr preferRelativeResize="0"/>
          <p:nvPr/>
        </p:nvPicPr>
        <p:blipFill rotWithShape="1">
          <a:blip r:embed="rId3">
            <a:alphaModFix/>
          </a:blip>
          <a:srcRect/>
          <a:stretch/>
        </p:blipFill>
        <p:spPr>
          <a:xfrm>
            <a:off x="4065637" y="0"/>
            <a:ext cx="4413941"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pic>
        <p:nvPicPr>
          <p:cNvPr id="158" name="Google Shape;158;p24"/>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159" name="Google Shape;159;p24"/>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160" name="Google Shape;160;p24"/>
          <p:cNvSpPr txBox="1"/>
          <p:nvPr/>
        </p:nvSpPr>
        <p:spPr>
          <a:xfrm>
            <a:off x="594778" y="94262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Encuestas</a:t>
            </a:r>
            <a:endParaRPr/>
          </a:p>
        </p:txBody>
      </p:sp>
      <p:sp>
        <p:nvSpPr>
          <p:cNvPr id="161" name="Google Shape;161;p24"/>
          <p:cNvSpPr txBox="1"/>
          <p:nvPr/>
        </p:nvSpPr>
        <p:spPr>
          <a:xfrm>
            <a:off x="1967490" y="2169588"/>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162" name="Google Shape;162;p24"/>
          <p:cNvSpPr txBox="1"/>
          <p:nvPr/>
        </p:nvSpPr>
        <p:spPr>
          <a:xfrm>
            <a:off x="703727" y="2420685"/>
            <a:ext cx="4270913" cy="26191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E5C5D"/>
              </a:solidFill>
              <a:latin typeface="Calibri"/>
              <a:ea typeface="Calibri"/>
              <a:cs typeface="Calibri"/>
              <a:sym typeface="Calibri"/>
            </a:endParaRPr>
          </a:p>
        </p:txBody>
      </p:sp>
      <p:sp>
        <p:nvSpPr>
          <p:cNvPr id="163" name="Google Shape;163;p24" descr="Gráfico de respuestas de formularios. Título de la pregunta: 1. Que navegador utiliza usualmente . Número de respuestas: 18 respuestas."/>
          <p:cNvSpPr/>
          <p:nvPr/>
        </p:nvSpPr>
        <p:spPr>
          <a:xfrm>
            <a:off x="144463" y="84138"/>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4" descr="Gráfico de respuestas de formularios. Título de la pregunta: 1. Que navegador utiliza usualmente . Número de respuestas: 18 respuestas."/>
          <p:cNvSpPr/>
          <p:nvPr/>
        </p:nvSpPr>
        <p:spPr>
          <a:xfrm>
            <a:off x="2958321" y="245443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5" name="Google Shape;165;p24"/>
          <p:cNvPicPr preferRelativeResize="0"/>
          <p:nvPr/>
        </p:nvPicPr>
        <p:blipFill rotWithShape="1">
          <a:blip r:embed="rId4">
            <a:alphaModFix/>
          </a:blip>
          <a:srcRect/>
          <a:stretch/>
        </p:blipFill>
        <p:spPr>
          <a:xfrm>
            <a:off x="579634" y="1284587"/>
            <a:ext cx="3562920" cy="1895003"/>
          </a:xfrm>
          <a:prstGeom prst="rect">
            <a:avLst/>
          </a:prstGeom>
          <a:noFill/>
          <a:ln>
            <a:noFill/>
          </a:ln>
        </p:spPr>
      </p:pic>
      <p:pic>
        <p:nvPicPr>
          <p:cNvPr id="166" name="Google Shape;166;p24"/>
          <p:cNvPicPr preferRelativeResize="0"/>
          <p:nvPr/>
        </p:nvPicPr>
        <p:blipFill rotWithShape="1">
          <a:blip r:embed="rId5">
            <a:alphaModFix/>
          </a:blip>
          <a:srcRect/>
          <a:stretch/>
        </p:blipFill>
        <p:spPr>
          <a:xfrm>
            <a:off x="4558752" y="1299664"/>
            <a:ext cx="3519375" cy="1864848"/>
          </a:xfrm>
          <a:prstGeom prst="rect">
            <a:avLst/>
          </a:prstGeom>
          <a:noFill/>
          <a:ln>
            <a:noFill/>
          </a:ln>
        </p:spPr>
      </p:pic>
      <p:pic>
        <p:nvPicPr>
          <p:cNvPr id="167" name="Google Shape;167;p24"/>
          <p:cNvPicPr preferRelativeResize="0"/>
          <p:nvPr/>
        </p:nvPicPr>
        <p:blipFill rotWithShape="1">
          <a:blip r:embed="rId6">
            <a:alphaModFix/>
          </a:blip>
          <a:srcRect/>
          <a:stretch/>
        </p:blipFill>
        <p:spPr>
          <a:xfrm>
            <a:off x="580177" y="3114007"/>
            <a:ext cx="3562377" cy="1914806"/>
          </a:xfrm>
          <a:prstGeom prst="rect">
            <a:avLst/>
          </a:prstGeom>
          <a:noFill/>
          <a:ln>
            <a:noFill/>
          </a:ln>
        </p:spPr>
      </p:pic>
      <p:pic>
        <p:nvPicPr>
          <p:cNvPr id="168" name="Google Shape;168;p24"/>
          <p:cNvPicPr preferRelativeResize="0"/>
          <p:nvPr/>
        </p:nvPicPr>
        <p:blipFill rotWithShape="1">
          <a:blip r:embed="rId7">
            <a:alphaModFix/>
          </a:blip>
          <a:srcRect/>
          <a:stretch/>
        </p:blipFill>
        <p:spPr>
          <a:xfrm>
            <a:off x="4569942" y="3097703"/>
            <a:ext cx="3508185" cy="19311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5"/>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174" name="Google Shape;174;p25"/>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175" name="Google Shape;175;p25"/>
          <p:cNvSpPr txBox="1"/>
          <p:nvPr/>
        </p:nvSpPr>
        <p:spPr>
          <a:xfrm>
            <a:off x="594778" y="94262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Encuestas</a:t>
            </a:r>
            <a:endParaRPr/>
          </a:p>
        </p:txBody>
      </p:sp>
      <p:sp>
        <p:nvSpPr>
          <p:cNvPr id="176" name="Google Shape;176;p25"/>
          <p:cNvSpPr txBox="1"/>
          <p:nvPr/>
        </p:nvSpPr>
        <p:spPr>
          <a:xfrm>
            <a:off x="1967490" y="2169588"/>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177" name="Google Shape;177;p25"/>
          <p:cNvSpPr txBox="1"/>
          <p:nvPr/>
        </p:nvSpPr>
        <p:spPr>
          <a:xfrm>
            <a:off x="703727" y="2420685"/>
            <a:ext cx="4270913" cy="26191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E5C5D"/>
              </a:solidFill>
              <a:latin typeface="Calibri"/>
              <a:ea typeface="Calibri"/>
              <a:cs typeface="Calibri"/>
              <a:sym typeface="Calibri"/>
            </a:endParaRPr>
          </a:p>
        </p:txBody>
      </p:sp>
      <p:sp>
        <p:nvSpPr>
          <p:cNvPr id="178" name="Google Shape;178;p25" descr="Gráfico de respuestas de formularios. Título de la pregunta: 1. Que navegador utiliza usualmente . Número de respuestas: 18 respuestas."/>
          <p:cNvSpPr/>
          <p:nvPr/>
        </p:nvSpPr>
        <p:spPr>
          <a:xfrm>
            <a:off x="144463" y="84138"/>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5" descr="Gráfico de respuestas de formularios. Título de la pregunta: 1. Que navegador utiliza usualmente . Número de respuestas: 18 respuestas."/>
          <p:cNvSpPr/>
          <p:nvPr/>
        </p:nvSpPr>
        <p:spPr>
          <a:xfrm>
            <a:off x="2958321" y="245443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0" name="Google Shape;180;p25"/>
          <p:cNvPicPr preferRelativeResize="0"/>
          <p:nvPr/>
        </p:nvPicPr>
        <p:blipFill rotWithShape="1">
          <a:blip r:embed="rId4">
            <a:alphaModFix/>
          </a:blip>
          <a:srcRect/>
          <a:stretch/>
        </p:blipFill>
        <p:spPr>
          <a:xfrm>
            <a:off x="573462" y="1299664"/>
            <a:ext cx="3569091" cy="1819130"/>
          </a:xfrm>
          <a:prstGeom prst="rect">
            <a:avLst/>
          </a:prstGeom>
          <a:noFill/>
          <a:ln>
            <a:noFill/>
          </a:ln>
        </p:spPr>
      </p:pic>
      <p:pic>
        <p:nvPicPr>
          <p:cNvPr id="181" name="Google Shape;181;p25"/>
          <p:cNvPicPr preferRelativeResize="0"/>
          <p:nvPr/>
        </p:nvPicPr>
        <p:blipFill rotWithShape="1">
          <a:blip r:embed="rId5">
            <a:alphaModFix/>
          </a:blip>
          <a:srcRect/>
          <a:stretch/>
        </p:blipFill>
        <p:spPr>
          <a:xfrm>
            <a:off x="4558751" y="1299663"/>
            <a:ext cx="3519375" cy="2015859"/>
          </a:xfrm>
          <a:prstGeom prst="rect">
            <a:avLst/>
          </a:prstGeom>
          <a:noFill/>
          <a:ln>
            <a:noFill/>
          </a:ln>
        </p:spPr>
      </p:pic>
      <p:pic>
        <p:nvPicPr>
          <p:cNvPr id="182" name="Google Shape;182;p25"/>
          <p:cNvPicPr preferRelativeResize="0"/>
          <p:nvPr/>
        </p:nvPicPr>
        <p:blipFill rotWithShape="1">
          <a:blip r:embed="rId6">
            <a:alphaModFix/>
          </a:blip>
          <a:srcRect/>
          <a:stretch/>
        </p:blipFill>
        <p:spPr>
          <a:xfrm>
            <a:off x="553338" y="2904957"/>
            <a:ext cx="3600406" cy="1982808"/>
          </a:xfrm>
          <a:prstGeom prst="rect">
            <a:avLst/>
          </a:prstGeom>
          <a:noFill/>
          <a:ln>
            <a:noFill/>
          </a:ln>
        </p:spPr>
      </p:pic>
      <p:pic>
        <p:nvPicPr>
          <p:cNvPr id="183" name="Google Shape;183;p25"/>
          <p:cNvPicPr preferRelativeResize="0"/>
          <p:nvPr/>
        </p:nvPicPr>
        <p:blipFill rotWithShape="1">
          <a:blip r:embed="rId7">
            <a:alphaModFix/>
          </a:blip>
          <a:srcRect/>
          <a:stretch/>
        </p:blipFill>
        <p:spPr>
          <a:xfrm>
            <a:off x="4612838" y="3079557"/>
            <a:ext cx="3447250" cy="18608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6"/>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189" name="Google Shape;189;p26"/>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190" name="Google Shape;190;p26"/>
          <p:cNvSpPr txBox="1"/>
          <p:nvPr/>
        </p:nvSpPr>
        <p:spPr>
          <a:xfrm>
            <a:off x="594778" y="94262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Encuestas</a:t>
            </a:r>
            <a:endParaRPr/>
          </a:p>
        </p:txBody>
      </p:sp>
      <p:sp>
        <p:nvSpPr>
          <p:cNvPr id="191" name="Google Shape;191;p26"/>
          <p:cNvSpPr txBox="1"/>
          <p:nvPr/>
        </p:nvSpPr>
        <p:spPr>
          <a:xfrm>
            <a:off x="1967490" y="2169588"/>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192" name="Google Shape;192;p26"/>
          <p:cNvSpPr txBox="1"/>
          <p:nvPr/>
        </p:nvSpPr>
        <p:spPr>
          <a:xfrm>
            <a:off x="703727" y="2420685"/>
            <a:ext cx="4270913" cy="26191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E5C5D"/>
              </a:solidFill>
              <a:latin typeface="Calibri"/>
              <a:ea typeface="Calibri"/>
              <a:cs typeface="Calibri"/>
              <a:sym typeface="Calibri"/>
            </a:endParaRPr>
          </a:p>
        </p:txBody>
      </p:sp>
      <p:sp>
        <p:nvSpPr>
          <p:cNvPr id="193" name="Google Shape;193;p26" descr="Gráfico de respuestas de formularios. Título de la pregunta: 1. Que navegador utiliza usualmente . Número de respuestas: 18 respuestas."/>
          <p:cNvSpPr/>
          <p:nvPr/>
        </p:nvSpPr>
        <p:spPr>
          <a:xfrm>
            <a:off x="144463" y="84138"/>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6" descr="Gráfico de respuestas de formularios. Título de la pregunta: 1. Que navegador utiliza usualmente . Número de respuestas: 18 respuestas."/>
          <p:cNvSpPr/>
          <p:nvPr/>
        </p:nvSpPr>
        <p:spPr>
          <a:xfrm>
            <a:off x="2958321" y="245443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5" name="Google Shape;195;p26"/>
          <p:cNvPicPr preferRelativeResize="0"/>
          <p:nvPr/>
        </p:nvPicPr>
        <p:blipFill rotWithShape="1">
          <a:blip r:embed="rId4">
            <a:alphaModFix/>
          </a:blip>
          <a:srcRect/>
          <a:stretch/>
        </p:blipFill>
        <p:spPr>
          <a:xfrm>
            <a:off x="693981" y="1369451"/>
            <a:ext cx="3608303" cy="1860552"/>
          </a:xfrm>
          <a:prstGeom prst="rect">
            <a:avLst/>
          </a:prstGeom>
          <a:noFill/>
          <a:ln>
            <a:noFill/>
          </a:ln>
        </p:spPr>
      </p:pic>
      <p:pic>
        <p:nvPicPr>
          <p:cNvPr id="196" name="Google Shape;196;p26"/>
          <p:cNvPicPr preferRelativeResize="0"/>
          <p:nvPr/>
        </p:nvPicPr>
        <p:blipFill rotWithShape="1">
          <a:blip r:embed="rId5">
            <a:alphaModFix/>
          </a:blip>
          <a:srcRect/>
          <a:stretch/>
        </p:blipFill>
        <p:spPr>
          <a:xfrm>
            <a:off x="4466744" y="3083838"/>
            <a:ext cx="3769433" cy="1836819"/>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7"/>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02" name="Google Shape;202;p27"/>
          <p:cNvSpPr txBox="1"/>
          <p:nvPr/>
        </p:nvSpPr>
        <p:spPr>
          <a:xfrm>
            <a:off x="954675" y="144887"/>
            <a:ext cx="25914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03" name="Google Shape;203;p27"/>
          <p:cNvSpPr txBox="1"/>
          <p:nvPr/>
        </p:nvSpPr>
        <p:spPr>
          <a:xfrm>
            <a:off x="3457653" y="981528"/>
            <a:ext cx="25914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a:solidFill>
                  <a:schemeClr val="dk1"/>
                </a:solidFill>
                <a:latin typeface="Calibri"/>
                <a:ea typeface="Calibri"/>
                <a:cs typeface="Calibri"/>
                <a:sym typeface="Calibri"/>
              </a:rPr>
              <a:t>Mapa procesos </a:t>
            </a:r>
            <a:endParaRPr/>
          </a:p>
        </p:txBody>
      </p:sp>
      <p:sp>
        <p:nvSpPr>
          <p:cNvPr id="204" name="Google Shape;204;p27"/>
          <p:cNvSpPr txBox="1"/>
          <p:nvPr/>
        </p:nvSpPr>
        <p:spPr>
          <a:xfrm>
            <a:off x="1967490" y="2169588"/>
            <a:ext cx="25914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205" name="Google Shape;205;p27"/>
          <p:cNvSpPr txBox="1"/>
          <p:nvPr/>
        </p:nvSpPr>
        <p:spPr>
          <a:xfrm>
            <a:off x="703727" y="2420685"/>
            <a:ext cx="4270800" cy="2619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E5C5D"/>
              </a:solidFill>
              <a:latin typeface="Calibri"/>
              <a:ea typeface="Calibri"/>
              <a:cs typeface="Calibri"/>
              <a:sym typeface="Calibri"/>
            </a:endParaRPr>
          </a:p>
        </p:txBody>
      </p:sp>
      <p:sp>
        <p:nvSpPr>
          <p:cNvPr id="206" name="Google Shape;206;p27" descr="Gráfico de respuestas de formularios. Título de la pregunta: 1. Que navegador utiliza usualmente . Número de respuestas: 18 respuestas."/>
          <p:cNvSpPr/>
          <p:nvPr/>
        </p:nvSpPr>
        <p:spPr>
          <a:xfrm>
            <a:off x="144463" y="84138"/>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7" descr="Gráfico de respuestas de formularios. Título de la pregunta: 1. Que navegador utiliza usualmente . Número de respuestas: 18 respuestas."/>
          <p:cNvSpPr/>
          <p:nvPr/>
        </p:nvSpPr>
        <p:spPr>
          <a:xfrm>
            <a:off x="2958321" y="245443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8" name="Google Shape;208;p27">
            <a:hlinkClick r:id="rId4" action="ppaction://hlinkfile"/>
          </p:cNvPr>
          <p:cNvPicPr preferRelativeResize="0"/>
          <p:nvPr/>
        </p:nvPicPr>
        <p:blipFill rotWithShape="1">
          <a:blip r:embed="rId5">
            <a:extLst>
              <a:ext uri="{28A0092B-C50C-407E-A947-70E740481C1C}">
                <a14:useLocalDpi xmlns:a14="http://schemas.microsoft.com/office/drawing/2010/main" val="0"/>
              </a:ext>
            </a:extLst>
          </a:blip>
          <a:srcRect b="67944"/>
          <a:stretch/>
        </p:blipFill>
        <p:spPr>
          <a:xfrm>
            <a:off x="2413495" y="1618719"/>
            <a:ext cx="3957643" cy="3391241"/>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pic>
        <p:nvPicPr>
          <p:cNvPr id="214" name="Google Shape;214;p28"/>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15" name="Google Shape;215;p28"/>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16" name="Google Shape;216;p28"/>
          <p:cNvSpPr txBox="1"/>
          <p:nvPr/>
        </p:nvSpPr>
        <p:spPr>
          <a:xfrm>
            <a:off x="954675" y="1227522"/>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dirty="0">
                <a:solidFill>
                  <a:schemeClr val="dk1"/>
                </a:solidFill>
                <a:latin typeface="Calibri"/>
                <a:ea typeface="Calibri"/>
                <a:cs typeface="Calibri"/>
                <a:sym typeface="Calibri"/>
              </a:rPr>
              <a:t>O</a:t>
            </a:r>
            <a:r>
              <a:rPr lang="es-ES" sz="2000" b="1" i="0" u="none" strike="noStrike" cap="none" dirty="0" smtClean="0">
                <a:solidFill>
                  <a:schemeClr val="dk1"/>
                </a:solidFill>
                <a:latin typeface="Calibri"/>
                <a:ea typeface="Calibri"/>
                <a:cs typeface="Calibri"/>
                <a:sym typeface="Calibri"/>
              </a:rPr>
              <a:t>bservación</a:t>
            </a:r>
            <a:endParaRPr dirty="0"/>
          </a:p>
        </p:txBody>
      </p:sp>
      <p:sp>
        <p:nvSpPr>
          <p:cNvPr id="217" name="Google Shape;217;p28"/>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218" name="Google Shape;218;p28"/>
          <p:cNvSpPr txBox="1"/>
          <p:nvPr/>
        </p:nvSpPr>
        <p:spPr>
          <a:xfrm>
            <a:off x="1343021" y="2006015"/>
            <a:ext cx="5936906" cy="11695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1600"/>
              <a:buFont typeface="Calibri"/>
              <a:buNone/>
            </a:pPr>
            <a:r>
              <a:rPr lang="es-ES" sz="1600" b="0" i="0" u="none" strike="noStrike" cap="none">
                <a:solidFill>
                  <a:srgbClr val="5E5C5D"/>
                </a:solidFill>
                <a:latin typeface="Calibri"/>
                <a:ea typeface="Calibri"/>
                <a:cs typeface="Calibri"/>
                <a:sym typeface="Calibri"/>
              </a:rPr>
              <a:t>Esta técnica de recolección fue de ayuda en cuanto a los inventarios de la empresa </a:t>
            </a:r>
            <a:r>
              <a:rPr lang="es-ES" sz="1600">
                <a:solidFill>
                  <a:srgbClr val="5E5C5D"/>
                </a:solidFill>
                <a:latin typeface="Calibri"/>
                <a:ea typeface="Calibri"/>
                <a:cs typeface="Calibri"/>
                <a:sym typeface="Calibri"/>
              </a:rPr>
              <a:t>SANIGGI</a:t>
            </a:r>
            <a:r>
              <a:rPr lang="es-ES" sz="1600" b="0" i="0" u="none" strike="noStrike" cap="none">
                <a:solidFill>
                  <a:srgbClr val="5E5C5D"/>
                </a:solidFill>
                <a:latin typeface="Calibri"/>
                <a:ea typeface="Calibri"/>
                <a:cs typeface="Calibri"/>
                <a:sym typeface="Calibri"/>
              </a:rPr>
              <a:t> S.A.S y necesidad que se evidenciaba de la falta de organización y ahorro de papel </a:t>
            </a:r>
            <a:endParaRPr/>
          </a:p>
        </p:txBody>
      </p:sp>
      <p:pic>
        <p:nvPicPr>
          <p:cNvPr id="219" name="Google Shape;219;p28"/>
          <p:cNvPicPr preferRelativeResize="0"/>
          <p:nvPr/>
        </p:nvPicPr>
        <p:blipFill rotWithShape="1">
          <a:blip r:embed="rId4">
            <a:alphaModFix/>
          </a:blip>
          <a:srcRect/>
          <a:stretch/>
        </p:blipFill>
        <p:spPr>
          <a:xfrm>
            <a:off x="6792421" y="1037433"/>
            <a:ext cx="1489808" cy="780287"/>
          </a:xfrm>
          <a:prstGeom prst="rect">
            <a:avLst/>
          </a:prstGeom>
          <a:noFill/>
          <a:ln>
            <a:noFill/>
          </a:ln>
        </p:spPr>
      </p:pic>
      <p:pic>
        <p:nvPicPr>
          <p:cNvPr id="220" name="Google Shape;220;p28"/>
          <p:cNvPicPr preferRelativeResize="0"/>
          <p:nvPr/>
        </p:nvPicPr>
        <p:blipFill rotWithShape="1">
          <a:blip r:embed="rId5">
            <a:alphaModFix/>
          </a:blip>
          <a:srcRect/>
          <a:stretch/>
        </p:blipFill>
        <p:spPr>
          <a:xfrm>
            <a:off x="2904274" y="2884869"/>
            <a:ext cx="3243353" cy="1847248"/>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11"/>
          <p:cNvSpPr txBox="1"/>
          <p:nvPr/>
        </p:nvSpPr>
        <p:spPr>
          <a:xfrm>
            <a:off x="0" y="1"/>
            <a:ext cx="9144000" cy="5143499"/>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9" name="Google Shape;39;p11"/>
          <p:cNvSpPr txBox="1"/>
          <p:nvPr/>
        </p:nvSpPr>
        <p:spPr>
          <a:xfrm>
            <a:off x="1685752" y="2205071"/>
            <a:ext cx="5591670" cy="110799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000"/>
              <a:buFont typeface="Calibri"/>
              <a:buNone/>
            </a:pPr>
            <a:r>
              <a:rPr lang="es-ES" sz="4000" b="1" i="0" u="none" strike="noStrike" cap="none" dirty="0">
                <a:solidFill>
                  <a:schemeClr val="lt1"/>
                </a:solidFill>
                <a:latin typeface="Calibri"/>
                <a:ea typeface="Calibri"/>
                <a:cs typeface="Calibri"/>
                <a:sym typeface="Calibri"/>
              </a:rPr>
              <a:t>METODOLOGICO</a:t>
            </a:r>
            <a:endParaRPr sz="4000" b="1" i="0" u="none" strike="noStrike" cap="none" dirty="0">
              <a:solidFill>
                <a:schemeClr val="lt1"/>
              </a:solidFill>
              <a:latin typeface="Calibri"/>
              <a:ea typeface="Calibri"/>
              <a:cs typeface="Calibri"/>
              <a:sym typeface="Calibri"/>
            </a:endParaRPr>
          </a:p>
        </p:txBody>
      </p:sp>
      <p:sp>
        <p:nvSpPr>
          <p:cNvPr id="40" name="Google Shape;40;p11"/>
          <p:cNvSpPr txBox="1"/>
          <p:nvPr/>
        </p:nvSpPr>
        <p:spPr>
          <a:xfrm>
            <a:off x="7111269" y="4710147"/>
            <a:ext cx="190116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sng" strike="noStrike" cap="none">
                <a:solidFill>
                  <a:schemeClr val="hlink"/>
                </a:solidFill>
                <a:latin typeface="Arial"/>
                <a:ea typeface="Arial"/>
                <a:cs typeface="Arial"/>
                <a:sym typeface="Arial"/>
                <a:hlinkClick r:id="rId3"/>
              </a:rPr>
              <a:t>ANTEPROYECTO</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p:nvPr/>
        </p:nvSpPr>
        <p:spPr>
          <a:xfrm>
            <a:off x="416520" y="1835246"/>
            <a:ext cx="2789280" cy="178342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0" i="0" u="none" strike="noStrike" cap="none">
                <a:solidFill>
                  <a:schemeClr val="dk1"/>
                </a:solidFill>
                <a:latin typeface="Arial"/>
                <a:ea typeface="Arial"/>
                <a:cs typeface="Arial"/>
                <a:sym typeface="Arial"/>
              </a:rPr>
              <a:t>Hardware, software con el que cuenta el cliente. (Inventario)</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alibri"/>
              <a:ea typeface="Calibri"/>
              <a:cs typeface="Calibri"/>
              <a:sym typeface="Calibri"/>
            </a:endParaRPr>
          </a:p>
        </p:txBody>
      </p:sp>
      <p:sp>
        <p:nvSpPr>
          <p:cNvPr id="226" name="Google Shape;226;p29"/>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227" name="Google Shape;227;p29"/>
          <p:cNvSpPr txBox="1"/>
          <p:nvPr/>
        </p:nvSpPr>
        <p:spPr>
          <a:xfrm>
            <a:off x="4058474" y="1795088"/>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228" name="Google Shape;228;p29"/>
          <p:cNvPicPr preferRelativeResize="0"/>
          <p:nvPr/>
        </p:nvPicPr>
        <p:blipFill rotWithShape="1">
          <a:blip r:embed="rId3">
            <a:alphaModFix/>
          </a:blip>
          <a:srcRect/>
          <a:stretch/>
        </p:blipFill>
        <p:spPr>
          <a:xfrm>
            <a:off x="4058474" y="1112354"/>
            <a:ext cx="4286250" cy="3181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3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34" name="Google Shape;234;p30"/>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35" name="Google Shape;235;p30"/>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pic>
        <p:nvPicPr>
          <p:cNvPr id="236" name="Google Shape;236;p30">
            <a:hlinkClick r:id="rId4" action="ppaction://hlinkfile"/>
          </p:cNvPr>
          <p:cNvPicPr preferRelativeResize="0"/>
          <p:nvPr/>
        </p:nvPicPr>
        <p:blipFill rotWithShape="1">
          <a:blip r:embed="rId5">
            <a:alphaModFix/>
          </a:blip>
          <a:srcRect/>
          <a:stretch/>
        </p:blipFill>
        <p:spPr>
          <a:xfrm>
            <a:off x="1101721" y="1052809"/>
            <a:ext cx="6691257" cy="3960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pic>
        <p:nvPicPr>
          <p:cNvPr id="243" name="Google Shape;243;p31"/>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4" name="Google Shape;244;p31"/>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45" name="Google Shape;245;p31"/>
          <p:cNvSpPr txBox="1"/>
          <p:nvPr/>
        </p:nvSpPr>
        <p:spPr>
          <a:xfrm>
            <a:off x="954675" y="152522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funcionales </a:t>
            </a:r>
            <a:endParaRPr/>
          </a:p>
        </p:txBody>
      </p:sp>
      <p:sp>
        <p:nvSpPr>
          <p:cNvPr id="246" name="Google Shape;246;p31"/>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247" name="Google Shape;247;p31"/>
          <p:cNvSpPr txBox="1"/>
          <p:nvPr/>
        </p:nvSpPr>
        <p:spPr>
          <a:xfrm>
            <a:off x="1438714" y="2356889"/>
            <a:ext cx="5727630" cy="18217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2000"/>
              <a:buFont typeface="Calibri"/>
              <a:buNone/>
            </a:pPr>
            <a:r>
              <a:rPr lang="es-ES" sz="2000" b="0" i="0" u="none" strike="noStrike" cap="none">
                <a:solidFill>
                  <a:srgbClr val="5E5C5D"/>
                </a:solidFill>
                <a:latin typeface="Calibri"/>
                <a:ea typeface="Calibri"/>
                <a:cs typeface="Calibri"/>
                <a:sym typeface="Calibri"/>
              </a:rPr>
              <a:t>Los requerimientos funcionales de la pagina S.O.S DOCUMENTAL, son aquellos requisitos que necesita el cliente , como el registro de usuario ,una búsqueda rápida y capetas que ordenen los documentos que se van ha almacenar en la plataforma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32"/>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54" name="Google Shape;254;p32"/>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55" name="Google Shape;255;p32"/>
          <p:cNvSpPr txBox="1"/>
          <p:nvPr/>
        </p:nvSpPr>
        <p:spPr>
          <a:xfrm>
            <a:off x="665709" y="113132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funcionales </a:t>
            </a:r>
            <a:endParaRPr/>
          </a:p>
        </p:txBody>
      </p:sp>
      <p:sp>
        <p:nvSpPr>
          <p:cNvPr id="256" name="Google Shape;256;p32"/>
          <p:cNvSpPr txBox="1"/>
          <p:nvPr/>
        </p:nvSpPr>
        <p:spPr>
          <a:xfrm>
            <a:off x="665709" y="1218940"/>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pic>
        <p:nvPicPr>
          <p:cNvPr id="3" name="Imagen 2"/>
          <p:cNvPicPr>
            <a:picLocks noChangeAspect="1"/>
          </p:cNvPicPr>
          <p:nvPr/>
        </p:nvPicPr>
        <p:blipFill rotWithShape="1">
          <a:blip r:embed="rId4"/>
          <a:srcRect l="25580" t="19536" r="28132" b="10525"/>
          <a:stretch/>
        </p:blipFill>
        <p:spPr>
          <a:xfrm>
            <a:off x="2410576" y="1531433"/>
            <a:ext cx="3809354" cy="35973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33"/>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63" name="Google Shape;263;p33"/>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64" name="Google Shape;264;p33"/>
          <p:cNvSpPr txBox="1"/>
          <p:nvPr/>
        </p:nvSpPr>
        <p:spPr>
          <a:xfrm>
            <a:off x="954675" y="152522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no funcionales </a:t>
            </a:r>
            <a:endParaRPr/>
          </a:p>
        </p:txBody>
      </p:sp>
      <p:sp>
        <p:nvSpPr>
          <p:cNvPr id="265" name="Google Shape;265;p33"/>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266" name="Google Shape;266;p33"/>
          <p:cNvSpPr txBox="1"/>
          <p:nvPr/>
        </p:nvSpPr>
        <p:spPr>
          <a:xfrm>
            <a:off x="1438714" y="2356889"/>
            <a:ext cx="5727630" cy="18217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2000"/>
              <a:buFont typeface="Calibri"/>
              <a:buNone/>
            </a:pPr>
            <a:r>
              <a:rPr lang="es-ES" sz="2000" b="0" i="0" u="none" strike="noStrike" cap="none">
                <a:solidFill>
                  <a:srgbClr val="5E5C5D"/>
                </a:solidFill>
                <a:latin typeface="Calibri"/>
                <a:ea typeface="Calibri"/>
                <a:cs typeface="Calibri"/>
                <a:sym typeface="Calibri"/>
              </a:rPr>
              <a:t>Los requerimientos no  funcionales de la pagina S.O.S DOCUMENTAL, son aquellos que complementan y dan seguridad a lo que esta requiriendo el cliente, como lo es , la copia de seguridad, las bases de datos , la encriptación etc.</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4"/>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72" name="Google Shape;272;p34"/>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73" name="Google Shape;273;p34"/>
          <p:cNvSpPr txBox="1"/>
          <p:nvPr/>
        </p:nvSpPr>
        <p:spPr>
          <a:xfrm>
            <a:off x="594778" y="1135174"/>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no funcionales </a:t>
            </a:r>
            <a:endParaRPr/>
          </a:p>
        </p:txBody>
      </p:sp>
      <p:sp>
        <p:nvSpPr>
          <p:cNvPr id="274" name="Google Shape;274;p34"/>
          <p:cNvSpPr txBox="1"/>
          <p:nvPr/>
        </p:nvSpPr>
        <p:spPr>
          <a:xfrm>
            <a:off x="547783" y="1200612"/>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pic>
        <p:nvPicPr>
          <p:cNvPr id="2" name="Imagen 1">
            <a:hlinkClick r:id="rId4" action="ppaction://hlinkfile"/>
          </p:cNvPr>
          <p:cNvPicPr>
            <a:picLocks noChangeAspect="1"/>
          </p:cNvPicPr>
          <p:nvPr/>
        </p:nvPicPr>
        <p:blipFill rotWithShape="1">
          <a:blip r:embed="rId5"/>
          <a:srcRect l="25458" t="40244" r="27656" b="25372"/>
          <a:stretch/>
        </p:blipFill>
        <p:spPr>
          <a:xfrm>
            <a:off x="1808701" y="1996293"/>
            <a:ext cx="5268944" cy="2414933"/>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CASO DE USO EXTENDIDO </a:t>
            </a:r>
            <a:endParaRPr dirty="0"/>
          </a:p>
        </p:txBody>
      </p:sp>
      <p:pic>
        <p:nvPicPr>
          <p:cNvPr id="2" name="Imagen 1">
            <a:hlinkClick r:id="rId3" action="ppaction://hlinkfile"/>
          </p:cNvPr>
          <p:cNvPicPr>
            <a:picLocks noChangeAspect="1"/>
          </p:cNvPicPr>
          <p:nvPr/>
        </p:nvPicPr>
        <p:blipFill rotWithShape="1">
          <a:blip r:embed="rId4"/>
          <a:srcRect l="26923" t="19927" r="27289" b="14432"/>
          <a:stretch/>
        </p:blipFill>
        <p:spPr>
          <a:xfrm>
            <a:off x="2100106" y="1155027"/>
            <a:ext cx="4451420" cy="3988473"/>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6"/>
          <p:cNvSpPr txBox="1"/>
          <p:nvPr/>
        </p:nvSpPr>
        <p:spPr>
          <a:xfrm>
            <a:off x="416520" y="1835246"/>
            <a:ext cx="3049500" cy="1295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spc="50" dirty="0" smtClean="0">
                <a:ln w="0"/>
                <a:solidFill>
                  <a:schemeClr val="bg2"/>
                </a:solidFill>
                <a:effectLst>
                  <a:innerShdw blurRad="63500" dist="50800" dir="13500000">
                    <a:srgbClr val="000000">
                      <a:alpha val="50000"/>
                    </a:srgbClr>
                  </a:innerShdw>
                </a:effectLst>
              </a:rPr>
              <a:t>Diagrama </a:t>
            </a:r>
          </a:p>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smtClean="0">
                <a:ln w="0"/>
                <a:solidFill>
                  <a:schemeClr val="bg2"/>
                </a:solidFill>
                <a:effectLst>
                  <a:innerShdw blurRad="63500" dist="50800" dir="13500000">
                    <a:srgbClr val="000000">
                      <a:alpha val="50000"/>
                    </a:srgbClr>
                  </a:innerShdw>
                </a:effectLst>
                <a:sym typeface="Arial"/>
              </a:rPr>
              <a:t>Casos de Uso</a:t>
            </a:r>
            <a:endParaRPr sz="2400" b="1" i="0" u="none" strike="noStrike" spc="50" dirty="0">
              <a:ln w="0"/>
              <a:solidFill>
                <a:schemeClr val="bg2"/>
              </a:solidFill>
              <a:effectLst>
                <a:innerShdw blurRad="63500" dist="50800" dir="13500000">
                  <a:srgbClr val="000000">
                    <a:alpha val="50000"/>
                  </a:srgbClr>
                </a:innerShdw>
              </a:effectLst>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5" name="Google Shape;289;p36">
            <a:hlinkClick r:id="rId3" action="ppaction://hlinkfile"/>
          </p:cNvPr>
          <p:cNvPicPr preferRelativeResize="0"/>
          <p:nvPr/>
        </p:nvPicPr>
        <p:blipFill>
          <a:blip r:embed="rId4">
            <a:extLst>
              <a:ext uri="{28A0092B-C50C-407E-A947-70E740481C1C}">
                <a14:useLocalDpi xmlns:a14="http://schemas.microsoft.com/office/drawing/2010/main" val="0"/>
              </a:ext>
            </a:extLst>
          </a:blip>
          <a:stretch>
            <a:fillRect/>
          </a:stretch>
        </p:blipFill>
        <p:spPr>
          <a:xfrm>
            <a:off x="4438833" y="389777"/>
            <a:ext cx="3858543" cy="4406125"/>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p:nvPr/>
        </p:nvSpPr>
        <p:spPr>
          <a:xfrm>
            <a:off x="954675" y="144887"/>
            <a:ext cx="289747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DIAGRAMAS UML</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 DE ESTADO</a:t>
            </a:r>
            <a:endParaRPr/>
          </a:p>
        </p:txBody>
      </p:sp>
      <p:pic>
        <p:nvPicPr>
          <p:cNvPr id="296" name="Google Shape;296;p37">
            <a:hlinkClick r:id="rId3" action="ppaction://hlinkfile"/>
          </p:cNvPr>
          <p:cNvPicPr preferRelativeResize="0"/>
          <p:nvPr/>
        </p:nvPicPr>
        <p:blipFill>
          <a:blip r:embed="rId4">
            <a:extLst>
              <a:ext uri="{28A0092B-C50C-407E-A947-70E740481C1C}">
                <a14:useLocalDpi xmlns:a14="http://schemas.microsoft.com/office/drawing/2010/main" val="0"/>
              </a:ext>
            </a:extLst>
          </a:blip>
          <a:stretch>
            <a:fillRect/>
          </a:stretch>
        </p:blipFill>
        <p:spPr>
          <a:xfrm>
            <a:off x="1095351" y="1510493"/>
            <a:ext cx="6641879" cy="3172038"/>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txBox="1"/>
          <p:nvPr/>
        </p:nvSpPr>
        <p:spPr>
          <a:xfrm>
            <a:off x="954674" y="144887"/>
            <a:ext cx="361732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DIAGRAMAS UML</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 DE SECUENCIA</a:t>
            </a:r>
            <a:endParaRPr/>
          </a:p>
        </p:txBody>
      </p:sp>
      <p:pic>
        <p:nvPicPr>
          <p:cNvPr id="5" name="Imagen 4">
            <a:hlinkClick r:id="rId3" action="ppaction://hlinkfile"/>
          </p:cNvPr>
          <p:cNvPicPr>
            <a:picLocks noChangeAspect="1"/>
          </p:cNvPicPr>
          <p:nvPr/>
        </p:nvPicPr>
        <p:blipFill rotWithShape="1">
          <a:blip r:embed="rId4"/>
          <a:srcRect l="26069" t="39072" r="27289" b="18535"/>
          <a:stretch/>
        </p:blipFill>
        <p:spPr>
          <a:xfrm>
            <a:off x="1798654" y="1637881"/>
            <a:ext cx="5094375" cy="2893926"/>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2"/>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46" name="Google Shape;46;p12"/>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1</a:t>
            </a:r>
            <a:endParaRPr/>
          </a:p>
        </p:txBody>
      </p:sp>
      <p:pic>
        <p:nvPicPr>
          <p:cNvPr id="47" name="Google Shape;47;p12"/>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48" name="Google Shape;48;p12"/>
          <p:cNvSpPr txBox="1"/>
          <p:nvPr/>
        </p:nvSpPr>
        <p:spPr>
          <a:xfrm>
            <a:off x="986850" y="150807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OBJETIVO GENERAL </a:t>
            </a:r>
            <a:endParaRPr sz="2000" b="1" i="0" u="none" strike="noStrike" cap="none">
              <a:solidFill>
                <a:schemeClr val="dk1"/>
              </a:solidFill>
              <a:latin typeface="Calibri"/>
              <a:ea typeface="Calibri"/>
              <a:cs typeface="Calibri"/>
              <a:sym typeface="Calibri"/>
            </a:endParaRPr>
          </a:p>
        </p:txBody>
      </p:sp>
      <p:sp>
        <p:nvSpPr>
          <p:cNvPr id="49" name="Google Shape;49;p12"/>
          <p:cNvSpPr txBox="1"/>
          <p:nvPr/>
        </p:nvSpPr>
        <p:spPr>
          <a:xfrm>
            <a:off x="1745785" y="1283623"/>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50" name="Google Shape;50;p12"/>
          <p:cNvSpPr txBox="1"/>
          <p:nvPr/>
        </p:nvSpPr>
        <p:spPr>
          <a:xfrm>
            <a:off x="986850" y="2314599"/>
            <a:ext cx="6849000" cy="195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95959"/>
              </a:buClr>
              <a:buSzPts val="2000"/>
              <a:buFont typeface="Calibri"/>
              <a:buNone/>
            </a:pPr>
            <a:r>
              <a:rPr lang="es-ES" sz="2000" b="1" i="0" u="none" strike="noStrike" cap="none">
                <a:solidFill>
                  <a:srgbClr val="595959"/>
                </a:solidFill>
                <a:latin typeface="Calibri"/>
                <a:ea typeface="Calibri"/>
                <a:cs typeface="Calibri"/>
                <a:sym typeface="Calibri"/>
              </a:rPr>
              <a:t>S.O.S DOCUMENTAL desea diseñar un website que optimice el uso de la documentación para  así disminuir el uso del papel, brindando a la empresa SANIGGI S.A.S una herramienta de trabajo que le permita llevar de forma ordenada el paso a paso en la implementación de un gestor documental, A partir del conocimiento previo de sus archivos.</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51" name="Google Shape;51;p12"/>
          <p:cNvPicPr preferRelativeResize="0"/>
          <p:nvPr/>
        </p:nvPicPr>
        <p:blipFill rotWithShape="1">
          <a:blip r:embed="rId4">
            <a:alphaModFix/>
          </a:blip>
          <a:srcRect/>
          <a:stretch/>
        </p:blipFill>
        <p:spPr>
          <a:xfrm>
            <a:off x="1101721" y="1963366"/>
            <a:ext cx="265430" cy="4191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9"/>
          <p:cNvSpPr txBox="1"/>
          <p:nvPr/>
        </p:nvSpPr>
        <p:spPr>
          <a:xfrm>
            <a:off x="416520" y="1835246"/>
            <a:ext cx="3049548" cy="129507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solidFill>
                  <a:schemeClr val="bg2"/>
                </a:solidFill>
                <a:effectLst>
                  <a:innerShdw blurRad="63500" dist="50800" dir="13500000">
                    <a:srgbClr val="000000">
                      <a:alpha val="50000"/>
                    </a:srgbClr>
                  </a:innerShdw>
                </a:effectLst>
                <a:sym typeface="Arial"/>
              </a:rPr>
              <a:t>MODELO ENTIDAD </a:t>
            </a:r>
            <a:r>
              <a:rPr lang="es-ES" sz="2400" b="1" spc="50" dirty="0">
                <a:ln w="0"/>
                <a:solidFill>
                  <a:schemeClr val="bg2"/>
                </a:solidFill>
                <a:effectLst>
                  <a:innerShdw blurRad="63500" dist="50800" dir="13500000">
                    <a:srgbClr val="000000">
                      <a:alpha val="50000"/>
                    </a:srgbClr>
                  </a:innerShdw>
                </a:effectLst>
              </a:rPr>
              <a:t>RELACIÓN</a:t>
            </a:r>
            <a:endParaRPr sz="2400" b="1" i="0" u="none" strike="noStrike" spc="50" dirty="0">
              <a:ln w="0"/>
              <a:solidFill>
                <a:schemeClr val="bg2"/>
              </a:solidFill>
              <a:effectLst>
                <a:innerShdw blurRad="63500" dist="50800" dir="13500000">
                  <a:srgbClr val="000000">
                    <a:alpha val="50000"/>
                  </a:srgbClr>
                </a:innerShdw>
              </a:effectLst>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sp>
        <p:nvSpPr>
          <p:cNvPr id="309" name="Google Shape;309;p39"/>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310" name="Google Shape;310;p39"/>
          <p:cNvSpPr txBox="1"/>
          <p:nvPr/>
        </p:nvSpPr>
        <p:spPr>
          <a:xfrm>
            <a:off x="4058474" y="1795088"/>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2" name="Imagen 1">
            <a:hlinkClick r:id="rId3" action="ppaction://hlinkfile"/>
          </p:cNvPr>
          <p:cNvPicPr>
            <a:picLocks noChangeAspect="1"/>
          </p:cNvPicPr>
          <p:nvPr/>
        </p:nvPicPr>
        <p:blipFill rotWithShape="1">
          <a:blip r:embed="rId4">
            <a:extLst>
              <a:ext uri="{28A0092B-C50C-407E-A947-70E740481C1C}">
                <a14:useLocalDpi xmlns:a14="http://schemas.microsoft.com/office/drawing/2010/main" val="0"/>
              </a:ext>
            </a:extLst>
          </a:blip>
          <a:srcRect r="36208"/>
          <a:stretch/>
        </p:blipFill>
        <p:spPr>
          <a:xfrm>
            <a:off x="4058474" y="770713"/>
            <a:ext cx="4485995" cy="383847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0"/>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 DE DESPLIEGUE</a:t>
            </a: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E8E6E8"/>
              </a:solidFill>
              <a:latin typeface="Calibri"/>
              <a:ea typeface="Calibri"/>
              <a:cs typeface="Calibri"/>
              <a:sym typeface="Calibri"/>
            </a:endParaRPr>
          </a:p>
        </p:txBody>
      </p:sp>
      <p:pic>
        <p:nvPicPr>
          <p:cNvPr id="2" name="Imagen 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0306" y="1327679"/>
            <a:ext cx="4983765" cy="3655047"/>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1"/>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DIAGRAMAS UML</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 DE CLASES</a:t>
            </a:r>
            <a:endParaRPr/>
          </a:p>
        </p:txBody>
      </p:sp>
      <p:pic>
        <p:nvPicPr>
          <p:cNvPr id="2" name="Imagen 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0306" y="1136341"/>
            <a:ext cx="4291878" cy="4007159"/>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DICCIONARIO DE DATOS</a:t>
            </a:r>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p:nvPr/>
        </p:nvSpPr>
        <p:spPr>
          <a:xfrm>
            <a:off x="656095" y="98234"/>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MOCKUPS </a:t>
            </a:r>
            <a:endParaRPr sz="2000" b="1" i="0" u="none" strike="noStrike" cap="none">
              <a:solidFill>
                <a:srgbClr val="E8E6E8"/>
              </a:solidFill>
              <a:latin typeface="Calibri"/>
              <a:ea typeface="Calibri"/>
              <a:cs typeface="Calibri"/>
              <a:sym typeface="Calibri"/>
            </a:endParaRPr>
          </a:p>
        </p:txBody>
      </p:sp>
      <p:pic>
        <p:nvPicPr>
          <p:cNvPr id="5" name="Imagen 4">
            <a:hlinkClick r:id="rId3" action="ppaction://hlinkfile"/>
          </p:cNvPr>
          <p:cNvPicPr>
            <a:picLocks noChangeAspect="1"/>
          </p:cNvPicPr>
          <p:nvPr/>
        </p:nvPicPr>
        <p:blipFill rotWithShape="1">
          <a:blip r:embed="rId4"/>
          <a:srcRect l="41577" t="16802" r="8484" b="9352"/>
          <a:stretch/>
        </p:blipFill>
        <p:spPr>
          <a:xfrm>
            <a:off x="4366009" y="1148466"/>
            <a:ext cx="4109776" cy="37982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Imagen 1">
            <a:hlinkClick r:id="rId5" action="ppaction://hlinkfile"/>
          </p:cNvPr>
          <p:cNvPicPr>
            <a:picLocks noChangeAspect="1"/>
          </p:cNvPicPr>
          <p:nvPr/>
        </p:nvPicPr>
        <p:blipFill rotWithShape="1">
          <a:blip r:embed="rId6"/>
          <a:srcRect l="41574" t="12699" r="7204" b="33797"/>
          <a:stretch/>
        </p:blipFill>
        <p:spPr>
          <a:xfrm>
            <a:off x="656095" y="1808703"/>
            <a:ext cx="3463037" cy="2260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4"/>
          <p:cNvSpPr txBox="1"/>
          <p:nvPr/>
        </p:nvSpPr>
        <p:spPr>
          <a:xfrm>
            <a:off x="301031" y="1901135"/>
            <a:ext cx="3049548" cy="129507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solidFill>
                  <a:schemeClr val="bg2"/>
                </a:solidFill>
                <a:effectLst>
                  <a:innerShdw blurRad="63500" dist="50800" dir="13500000">
                    <a:srgbClr val="000000">
                      <a:alpha val="50000"/>
                    </a:srgbClr>
                  </a:innerShdw>
                </a:effectLst>
                <a:sym typeface="Arial"/>
              </a:rPr>
              <a:t>MODELO RELACIONAL</a:t>
            </a:r>
            <a:endParaRPr b="1" spc="50" dirty="0">
              <a:ln w="0"/>
              <a:solidFill>
                <a:schemeClr val="bg2"/>
              </a:solidFill>
              <a:effectLst>
                <a:innerShdw blurRad="63500" dist="50800" dir="13500000">
                  <a:srgbClr val="000000">
                    <a:alpha val="50000"/>
                  </a:srgbClr>
                </a:innerShdw>
              </a:effectLst>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sp>
        <p:nvSpPr>
          <p:cNvPr id="347" name="Google Shape;347;p44"/>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348" name="Google Shape;348;p44"/>
          <p:cNvSpPr txBox="1"/>
          <p:nvPr/>
        </p:nvSpPr>
        <p:spPr>
          <a:xfrm>
            <a:off x="4058474" y="1795088"/>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2" name="Imagen 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8474" y="443910"/>
            <a:ext cx="4450488" cy="4209522"/>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5"/>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DDL Y DML</a:t>
            </a:r>
            <a:endParaRPr sz="2000" b="1" i="0" u="none" strike="noStrike" cap="none">
              <a:solidFill>
                <a:srgbClr val="E8E6E8"/>
              </a:solidFill>
              <a:latin typeface="Calibri"/>
              <a:ea typeface="Calibri"/>
              <a:cs typeface="Calibri"/>
              <a:sym typeface="Calibri"/>
            </a:endParaRPr>
          </a:p>
        </p:txBody>
      </p:sp>
      <p:sp>
        <p:nvSpPr>
          <p:cNvPr id="358" name="Google Shape;358;p45"/>
          <p:cNvSpPr txBox="1"/>
          <p:nvPr/>
        </p:nvSpPr>
        <p:spPr>
          <a:xfrm>
            <a:off x="1627626" y="3892753"/>
            <a:ext cx="68746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dirty="0">
                <a:solidFill>
                  <a:srgbClr val="000000"/>
                </a:solidFill>
                <a:latin typeface="Arial"/>
                <a:ea typeface="Arial"/>
                <a:cs typeface="Arial"/>
                <a:sym typeface="Arial"/>
              </a:rPr>
              <a:t>DDL</a:t>
            </a:r>
            <a:endParaRPr sz="1400" b="0" i="0" u="none" strike="noStrike" cap="none" dirty="0">
              <a:solidFill>
                <a:srgbClr val="000000"/>
              </a:solidFill>
              <a:latin typeface="Arial"/>
              <a:ea typeface="Arial"/>
              <a:cs typeface="Arial"/>
              <a:sym typeface="Arial"/>
            </a:endParaRPr>
          </a:p>
        </p:txBody>
      </p:sp>
      <p:sp>
        <p:nvSpPr>
          <p:cNvPr id="360" name="Google Shape;360;p45"/>
          <p:cNvSpPr txBox="1"/>
          <p:nvPr/>
        </p:nvSpPr>
        <p:spPr>
          <a:xfrm>
            <a:off x="6218017" y="1650975"/>
            <a:ext cx="68746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DML</a:t>
            </a:r>
            <a:endParaRPr sz="1400" b="0" i="0" u="none" strike="noStrike" cap="none">
              <a:solidFill>
                <a:srgbClr val="000000"/>
              </a:solidFill>
              <a:latin typeface="Arial"/>
              <a:ea typeface="Arial"/>
              <a:cs typeface="Arial"/>
              <a:sym typeface="Arial"/>
            </a:endParaRPr>
          </a:p>
        </p:txBody>
      </p:sp>
      <p:pic>
        <p:nvPicPr>
          <p:cNvPr id="2" name="Imagen 1">
            <a:hlinkClick r:id="rId3" action="ppaction://hlinkfile"/>
          </p:cNvPr>
          <p:cNvPicPr>
            <a:picLocks noChangeAspect="1"/>
          </p:cNvPicPr>
          <p:nvPr/>
        </p:nvPicPr>
        <p:blipFill rotWithShape="1">
          <a:blip r:embed="rId4"/>
          <a:srcRect l="11232" t="17694" r="42247" b="30731"/>
          <a:stretch/>
        </p:blipFill>
        <p:spPr>
          <a:xfrm>
            <a:off x="210490" y="1046380"/>
            <a:ext cx="3828423" cy="2652766"/>
          </a:xfrm>
          <a:prstGeom prst="rect">
            <a:avLst/>
          </a:prstGeom>
        </p:spPr>
      </p:pic>
      <p:pic>
        <p:nvPicPr>
          <p:cNvPr id="3" name="Imagen 2">
            <a:hlinkClick r:id="rId3" action="ppaction://hlinkfile"/>
          </p:cNvPr>
          <p:cNvPicPr>
            <a:picLocks noChangeAspect="1"/>
          </p:cNvPicPr>
          <p:nvPr/>
        </p:nvPicPr>
        <p:blipFill rotWithShape="1">
          <a:blip r:embed="rId5"/>
          <a:srcRect l="11783" t="54701" r="32417" b="20879"/>
          <a:stretch/>
        </p:blipFill>
        <p:spPr>
          <a:xfrm>
            <a:off x="4265702" y="2170444"/>
            <a:ext cx="4592097" cy="1256044"/>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p:nvPr/>
        </p:nvSpPr>
        <p:spPr>
          <a:xfrm>
            <a:off x="443579" y="171755"/>
            <a:ext cx="520296" cy="34395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sp>
        <p:nvSpPr>
          <p:cNvPr id="366" name="Google Shape;366;p46"/>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SISTEMA DE CONTROL DE VERSIONES</a:t>
            </a:r>
            <a:endParaRPr sz="2000" b="1" i="0" u="none" strike="noStrike" cap="none">
              <a:solidFill>
                <a:srgbClr val="E8E6E8"/>
              </a:solidFill>
              <a:latin typeface="Calibri"/>
              <a:ea typeface="Calibri"/>
              <a:cs typeface="Calibri"/>
              <a:sym typeface="Calibri"/>
            </a:endParaRPr>
          </a:p>
        </p:txBody>
      </p:sp>
      <p:pic>
        <p:nvPicPr>
          <p:cNvPr id="2" name="Imagen 1">
            <a:hlinkClick r:id="rId3"/>
          </p:cNvPr>
          <p:cNvPicPr>
            <a:picLocks noChangeAspect="1"/>
          </p:cNvPicPr>
          <p:nvPr/>
        </p:nvPicPr>
        <p:blipFill rotWithShape="1">
          <a:blip r:embed="rId4"/>
          <a:srcRect l="8974" t="17778" r="9340" b="17753"/>
          <a:stretch/>
        </p:blipFill>
        <p:spPr>
          <a:xfrm>
            <a:off x="1055078" y="1266093"/>
            <a:ext cx="6722347" cy="3315956"/>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7"/>
          <p:cNvSpPr txBox="1"/>
          <p:nvPr/>
        </p:nvSpPr>
        <p:spPr>
          <a:xfrm>
            <a:off x="443579" y="171755"/>
            <a:ext cx="520296" cy="34395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sp>
        <p:nvSpPr>
          <p:cNvPr id="374" name="Google Shape;374;p47"/>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INFORME DE COSTOS</a:t>
            </a: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E8E6E8"/>
              </a:solidFill>
              <a:latin typeface="Calibri"/>
              <a:ea typeface="Calibri"/>
              <a:cs typeface="Calibri"/>
              <a:sym typeface="Calibri"/>
            </a:endParaRPr>
          </a:p>
        </p:txBody>
      </p:sp>
      <p:sp>
        <p:nvSpPr>
          <p:cNvPr id="375" name="Google Shape;375;p47"/>
          <p:cNvSpPr txBox="1"/>
          <p:nvPr/>
        </p:nvSpPr>
        <p:spPr>
          <a:xfrm>
            <a:off x="7189840" y="4238513"/>
            <a:ext cx="1767548"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2060"/>
              </a:buClr>
              <a:buSzPts val="1600"/>
              <a:buFont typeface="Arial"/>
              <a:buNone/>
            </a:pPr>
            <a:r>
              <a:rPr lang="es-ES" sz="1600" b="0" i="0" u="sng" strike="noStrike" cap="none">
                <a:solidFill>
                  <a:schemeClr val="hlink"/>
                </a:solidFill>
                <a:latin typeface="Arial"/>
                <a:ea typeface="Arial"/>
                <a:cs typeface="Arial"/>
                <a:sym typeface="Arial"/>
                <a:hlinkClick r:id="rId3"/>
              </a:rPr>
              <a:t>DIAGRAMA DE GANTT</a:t>
            </a:r>
            <a:endParaRPr sz="1600" b="0" i="0" u="sng" strike="noStrike" cap="none">
              <a:solidFill>
                <a:srgbClr val="002060"/>
              </a:solidFill>
              <a:latin typeface="Arial"/>
              <a:ea typeface="Arial"/>
              <a:cs typeface="Arial"/>
              <a:sym typeface="Arial"/>
            </a:endParaRPr>
          </a:p>
        </p:txBody>
      </p:sp>
      <p:pic>
        <p:nvPicPr>
          <p:cNvPr id="376" name="Google Shape;376;p47"/>
          <p:cNvPicPr preferRelativeResize="0"/>
          <p:nvPr/>
        </p:nvPicPr>
        <p:blipFill rotWithShape="1">
          <a:blip r:embed="rId4">
            <a:alphaModFix/>
          </a:blip>
          <a:srcRect/>
          <a:stretch/>
        </p:blipFill>
        <p:spPr>
          <a:xfrm>
            <a:off x="186612" y="1038791"/>
            <a:ext cx="7003228" cy="387704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p:nvPr/>
        </p:nvSpPr>
        <p:spPr>
          <a:xfrm>
            <a:off x="3914906" y="835841"/>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rgbClr val="000000"/>
                </a:solidFill>
                <a:latin typeface="Arial"/>
                <a:ea typeface="Arial"/>
                <a:cs typeface="Arial"/>
                <a:sym typeface="Arial"/>
              </a:rPr>
              <a:t>Objetivos específicos </a:t>
            </a:r>
            <a:endParaRPr sz="1800" b="0" i="0" u="none" strike="noStrike" cap="none">
              <a:solidFill>
                <a:srgbClr val="000000"/>
              </a:solidFill>
              <a:latin typeface="Arial"/>
              <a:ea typeface="Arial"/>
              <a:cs typeface="Arial"/>
              <a:sym typeface="Arial"/>
            </a:endParaRPr>
          </a:p>
        </p:txBody>
      </p:sp>
      <p:pic>
        <p:nvPicPr>
          <p:cNvPr id="58" name="Google Shape;58;p13"/>
          <p:cNvPicPr preferRelativeResize="0"/>
          <p:nvPr/>
        </p:nvPicPr>
        <p:blipFill rotWithShape="1">
          <a:blip r:embed="rId3">
            <a:alphaModFix/>
          </a:blip>
          <a:srcRect t="2440" b="-2439"/>
          <a:stretch/>
        </p:blipFill>
        <p:spPr>
          <a:xfrm>
            <a:off x="3995850" y="1255625"/>
            <a:ext cx="4245534" cy="3688726"/>
          </a:xfrm>
          <a:prstGeom prst="rect">
            <a:avLst/>
          </a:prstGeom>
          <a:noFill/>
          <a:ln>
            <a:noFill/>
          </a:ln>
        </p:spPr>
      </p:pic>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116732" y="2183633"/>
            <a:ext cx="3297677" cy="6984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64" name="Google Shape;64;p14"/>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2</a:t>
            </a:r>
            <a:endParaRPr/>
          </a:p>
        </p:txBody>
      </p:sp>
      <p:pic>
        <p:nvPicPr>
          <p:cNvPr id="65" name="Google Shape;65;p14"/>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66" name="Google Shape;66;p14"/>
          <p:cNvSpPr txBox="1"/>
          <p:nvPr/>
        </p:nvSpPr>
        <p:spPr>
          <a:xfrm>
            <a:off x="954675" y="1361805"/>
            <a:ext cx="341048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Planteamiento del problema </a:t>
            </a:r>
            <a:endParaRPr sz="2000" b="1" i="0" u="none" strike="noStrike" cap="none">
              <a:solidFill>
                <a:schemeClr val="dk1"/>
              </a:solidFill>
              <a:latin typeface="Calibri"/>
              <a:ea typeface="Calibri"/>
              <a:cs typeface="Calibri"/>
              <a:sym typeface="Calibri"/>
            </a:endParaRPr>
          </a:p>
        </p:txBody>
      </p:sp>
      <p:sp>
        <p:nvSpPr>
          <p:cNvPr id="67" name="Google Shape;67;p14"/>
          <p:cNvSpPr txBox="1"/>
          <p:nvPr/>
        </p:nvSpPr>
        <p:spPr>
          <a:xfrm>
            <a:off x="2394410" y="1146178"/>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68" name="Google Shape;68;p14"/>
          <p:cNvSpPr txBox="1"/>
          <p:nvPr/>
        </p:nvSpPr>
        <p:spPr>
          <a:xfrm>
            <a:off x="954675" y="1778714"/>
            <a:ext cx="6848984" cy="20691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95959"/>
              </a:buClr>
              <a:buSzPts val="1600"/>
              <a:buFont typeface="Calibri"/>
              <a:buNone/>
            </a:pPr>
            <a:r>
              <a:rPr lang="es-ES" sz="1600" b="1" i="0" u="none" strike="noStrike" cap="none">
                <a:solidFill>
                  <a:srgbClr val="595959"/>
                </a:solidFill>
                <a:latin typeface="Calibri"/>
                <a:ea typeface="Calibri"/>
                <a:cs typeface="Calibri"/>
                <a:sym typeface="Calibri"/>
              </a:rPr>
              <a:t>Se evidencio que físicamente no existe una ubicación específica para archivos y documentos en la empresa SANIGGI S.A.S, estos documentos se encuentra sectorizado por cada una de las dependencias; sin ningún tipo de inventario ni esquema para llevar el control de sí misma lo que genera desorden y gasto económico de </a:t>
            </a:r>
            <a:r>
              <a:rPr lang="es-ES" sz="1600" b="1">
                <a:solidFill>
                  <a:srgbClr val="595959"/>
                </a:solidFill>
                <a:latin typeface="Calibri"/>
                <a:ea typeface="Calibri"/>
                <a:cs typeface="Calibri"/>
                <a:sym typeface="Calibri"/>
              </a:rPr>
              <a:t>más</a:t>
            </a:r>
            <a:r>
              <a:rPr lang="es-ES" sz="1600" b="1" i="0" u="none" strike="noStrike" cap="none">
                <a:solidFill>
                  <a:srgbClr val="595959"/>
                </a:solidFill>
                <a:latin typeface="Calibri"/>
                <a:ea typeface="Calibri"/>
                <a:cs typeface="Calibri"/>
                <a:sym typeface="Calibri"/>
              </a:rPr>
              <a:t> a la empresa .</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69" name="Google Shape;69;p14"/>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70" name="Google Shape;70;p14"/>
          <p:cNvPicPr preferRelativeResize="0"/>
          <p:nvPr/>
        </p:nvPicPr>
        <p:blipFill rotWithShape="1">
          <a:blip r:embed="rId5">
            <a:alphaModFix/>
          </a:blip>
          <a:srcRect/>
          <a:stretch/>
        </p:blipFill>
        <p:spPr>
          <a:xfrm>
            <a:off x="2750288" y="3369387"/>
            <a:ext cx="3048000" cy="990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76" name="Google Shape;76;p15"/>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3</a:t>
            </a:r>
            <a:endParaRPr/>
          </a:p>
        </p:txBody>
      </p:sp>
      <p:pic>
        <p:nvPicPr>
          <p:cNvPr id="77" name="Google Shape;77;p15"/>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78" name="Google Shape;78;p15"/>
          <p:cNvSpPr txBox="1"/>
          <p:nvPr/>
        </p:nvSpPr>
        <p:spPr>
          <a:xfrm>
            <a:off x="1101721" y="1375770"/>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Alcance del proyecto </a:t>
            </a:r>
            <a:endParaRPr sz="2000" b="1" i="0" u="none" strike="noStrike" cap="none">
              <a:solidFill>
                <a:schemeClr val="dk1"/>
              </a:solidFill>
              <a:latin typeface="Calibri"/>
              <a:ea typeface="Calibri"/>
              <a:cs typeface="Calibri"/>
              <a:sym typeface="Calibri"/>
            </a:endParaRPr>
          </a:p>
        </p:txBody>
      </p:sp>
      <p:sp>
        <p:nvSpPr>
          <p:cNvPr id="79" name="Google Shape;79;p15"/>
          <p:cNvSpPr txBox="1"/>
          <p:nvPr/>
        </p:nvSpPr>
        <p:spPr>
          <a:xfrm>
            <a:off x="2250306" y="976901"/>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80" name="Google Shape;80;p15"/>
          <p:cNvSpPr txBox="1"/>
          <p:nvPr/>
        </p:nvSpPr>
        <p:spPr>
          <a:xfrm>
            <a:off x="1101721" y="1775880"/>
            <a:ext cx="6848984" cy="20691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1600"/>
              <a:buFont typeface="Calibri"/>
              <a:buNone/>
            </a:pPr>
            <a:r>
              <a:rPr lang="es-ES" sz="1600" b="0" i="0" u="none" strike="noStrike" cap="none">
                <a:solidFill>
                  <a:srgbClr val="3F3F3F"/>
                </a:solidFill>
                <a:latin typeface="Calibri"/>
                <a:ea typeface="Calibri"/>
                <a:cs typeface="Calibri"/>
                <a:sym typeface="Calibri"/>
              </a:rPr>
              <a:t>El proyecto S.O.S documental se implementará en la empresa SANIGGI S.A.S que se dedica en la fabricación de medicamentos, se </a:t>
            </a:r>
            <a:r>
              <a:rPr lang="es-ES" sz="1600">
                <a:solidFill>
                  <a:srgbClr val="3F3F3F"/>
                </a:solidFill>
                <a:latin typeface="Calibri"/>
                <a:ea typeface="Calibri"/>
                <a:cs typeface="Calibri"/>
                <a:sym typeface="Calibri"/>
              </a:rPr>
              <a:t>efectuará</a:t>
            </a:r>
            <a:r>
              <a:rPr lang="es-ES" sz="1600" b="0" i="0" u="none" strike="noStrike" cap="none">
                <a:solidFill>
                  <a:srgbClr val="3F3F3F"/>
                </a:solidFill>
                <a:latin typeface="Calibri"/>
                <a:ea typeface="Calibri"/>
                <a:cs typeface="Calibri"/>
                <a:sym typeface="Calibri"/>
              </a:rPr>
              <a:t>  en las áreas de documentación, aseguramiento y garantía de calidad, también se podrá utilizar en las diferentes empresas que deseen digitalizar su información para así tener un mejor gestión y seguridad en su empresa</a:t>
            </a:r>
            <a:endParaRPr sz="1600" b="0" i="0" u="none" strike="noStrike" cap="none">
              <a:solidFill>
                <a:srgbClr val="3F3F3F"/>
              </a:solidFill>
              <a:latin typeface="Calibri"/>
              <a:ea typeface="Calibri"/>
              <a:cs typeface="Calibri"/>
              <a:sym typeface="Calibri"/>
            </a:endParaRPr>
          </a:p>
        </p:txBody>
      </p:sp>
      <p:pic>
        <p:nvPicPr>
          <p:cNvPr id="81" name="Google Shape;81;p15"/>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82" name="Google Shape;82;p15"/>
          <p:cNvPicPr preferRelativeResize="0"/>
          <p:nvPr/>
        </p:nvPicPr>
        <p:blipFill rotWithShape="1">
          <a:blip r:embed="rId5">
            <a:alphaModFix/>
          </a:blip>
          <a:srcRect/>
          <a:stretch/>
        </p:blipFill>
        <p:spPr>
          <a:xfrm>
            <a:off x="3298244" y="3262531"/>
            <a:ext cx="2188155" cy="15754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p:nvPr/>
        </p:nvSpPr>
        <p:spPr>
          <a:xfrm>
            <a:off x="668273" y="2291182"/>
            <a:ext cx="2866038" cy="7669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Calibri"/>
              <a:buNone/>
            </a:pPr>
            <a:r>
              <a:rPr lang="es-ES" sz="3200" b="0" i="0" u="none" strike="noStrike" cap="none">
                <a:solidFill>
                  <a:srgbClr val="000000"/>
                </a:solidFill>
                <a:latin typeface="Calibri"/>
                <a:ea typeface="Calibri"/>
                <a:cs typeface="Calibri"/>
                <a:sym typeface="Calibri"/>
              </a:rPr>
              <a:t>Justificación</a:t>
            </a:r>
            <a:endParaRPr sz="3200" b="0" i="0" u="none" strike="noStrike" cap="none">
              <a:solidFill>
                <a:srgbClr val="000000"/>
              </a:solidFill>
              <a:latin typeface="Calibri"/>
              <a:ea typeface="Calibri"/>
              <a:cs typeface="Calibri"/>
              <a:sym typeface="Calibri"/>
            </a:endParaRPr>
          </a:p>
        </p:txBody>
      </p:sp>
      <p:sp>
        <p:nvSpPr>
          <p:cNvPr id="88" name="Google Shape;88;p16"/>
          <p:cNvSpPr txBox="1"/>
          <p:nvPr/>
        </p:nvSpPr>
        <p:spPr>
          <a:xfrm>
            <a:off x="4106292" y="1622828"/>
            <a:ext cx="3885416" cy="352067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1600"/>
              <a:buFont typeface="Calibri"/>
              <a:buNone/>
            </a:pPr>
            <a:r>
              <a:rPr lang="es-ES" sz="1600" b="0" i="0" u="none" strike="noStrike" cap="none">
                <a:solidFill>
                  <a:srgbClr val="5E5C5D"/>
                </a:solidFill>
                <a:latin typeface="Calibri"/>
                <a:ea typeface="Calibri"/>
                <a:cs typeface="Calibri"/>
                <a:sym typeface="Calibri"/>
              </a:rPr>
              <a:t>Se </a:t>
            </a:r>
            <a:r>
              <a:rPr lang="es-ES" sz="1600">
                <a:solidFill>
                  <a:srgbClr val="5E5C5D"/>
                </a:solidFill>
                <a:latin typeface="Calibri"/>
                <a:ea typeface="Calibri"/>
                <a:cs typeface="Calibri"/>
                <a:sym typeface="Calibri"/>
              </a:rPr>
              <a:t>observó</a:t>
            </a:r>
            <a:r>
              <a:rPr lang="es-ES" sz="1600" b="0" i="0" u="none" strike="noStrike" cap="none">
                <a:solidFill>
                  <a:srgbClr val="5E5C5D"/>
                </a:solidFill>
                <a:latin typeface="Calibri"/>
                <a:ea typeface="Calibri"/>
                <a:cs typeface="Calibri"/>
                <a:sym typeface="Calibri"/>
              </a:rPr>
              <a:t> que las empresas como  SANIGGI S.A.S tenían la necesidad de digitalizar la documentación  ya que, la empresa ha generado enormes gastos económicos  en cuanto al papel que se utiliza usualmente, por otro lado, la organización de esta documentación se encuentra mal ubicada y esto conlleva al desorden.</a:t>
            </a:r>
            <a:endParaRPr sz="1600" b="0" i="0" u="none" strike="noStrike" cap="none">
              <a:solidFill>
                <a:srgbClr val="5E5C5D"/>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94" name="Google Shape;94;p17"/>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4</a:t>
            </a:r>
            <a:endParaRPr/>
          </a:p>
        </p:txBody>
      </p:sp>
      <p:pic>
        <p:nvPicPr>
          <p:cNvPr id="95" name="Google Shape;95;p17"/>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96" name="Google Shape;96;p17"/>
          <p:cNvSpPr txBox="1"/>
          <p:nvPr/>
        </p:nvSpPr>
        <p:spPr>
          <a:xfrm>
            <a:off x="1042515" y="1180425"/>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Justificación</a:t>
            </a:r>
            <a:endParaRPr sz="2000" b="1" i="0" u="none" strike="noStrike" cap="none">
              <a:solidFill>
                <a:schemeClr val="dk1"/>
              </a:solidFill>
              <a:latin typeface="Calibri"/>
              <a:ea typeface="Calibri"/>
              <a:cs typeface="Calibri"/>
              <a:sym typeface="Calibri"/>
            </a:endParaRPr>
          </a:p>
        </p:txBody>
      </p:sp>
      <p:sp>
        <p:nvSpPr>
          <p:cNvPr id="97" name="Google Shape;97;p17"/>
          <p:cNvSpPr txBox="1"/>
          <p:nvPr/>
        </p:nvSpPr>
        <p:spPr>
          <a:xfrm>
            <a:off x="2250306" y="976901"/>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98" name="Google Shape;98;p17"/>
          <p:cNvSpPr txBox="1"/>
          <p:nvPr/>
        </p:nvSpPr>
        <p:spPr>
          <a:xfrm>
            <a:off x="954675" y="1322475"/>
            <a:ext cx="7040700" cy="25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3F3F3F"/>
              </a:solidFill>
              <a:latin typeface="Calibri"/>
              <a:ea typeface="Calibri"/>
              <a:cs typeface="Calibri"/>
              <a:sym typeface="Calibri"/>
            </a:endParaRPr>
          </a:p>
          <a:p>
            <a:pPr marL="0" marR="0" lvl="0" indent="0" algn="l" rtl="0">
              <a:lnSpc>
                <a:spcPct val="100000"/>
              </a:lnSpc>
              <a:spcBef>
                <a:spcPts val="0"/>
              </a:spcBef>
              <a:spcAft>
                <a:spcPts val="0"/>
              </a:spcAft>
              <a:buClr>
                <a:srgbClr val="3F3F3F"/>
              </a:buClr>
              <a:buSzPts val="1600"/>
              <a:buFont typeface="Calibri"/>
              <a:buNone/>
            </a:pPr>
            <a:r>
              <a:rPr lang="es-ES" sz="1600" b="1" i="0" u="none" strike="noStrike" cap="none">
                <a:solidFill>
                  <a:srgbClr val="3F3F3F"/>
                </a:solidFill>
                <a:latin typeface="Calibri"/>
                <a:ea typeface="Calibri"/>
                <a:cs typeface="Calibri"/>
                <a:sym typeface="Calibri"/>
              </a:rPr>
              <a:t>SOS documental se implementara primeramente  en la empresa que sea seleccionado, en este caso SANIGGI S.A.S a la cual se le efectuará el sitio web, que </a:t>
            </a:r>
            <a:r>
              <a:rPr lang="es-ES" sz="1600" b="1">
                <a:solidFill>
                  <a:srgbClr val="3F3F3F"/>
                </a:solidFill>
                <a:latin typeface="Calibri"/>
                <a:ea typeface="Calibri"/>
                <a:cs typeface="Calibri"/>
                <a:sym typeface="Calibri"/>
              </a:rPr>
              <a:t>significa</a:t>
            </a:r>
            <a:r>
              <a:rPr lang="es-ES" sz="1600" b="1" i="0" u="none" strike="noStrike" cap="none">
                <a:solidFill>
                  <a:srgbClr val="3F3F3F"/>
                </a:solidFill>
                <a:latin typeface="Calibri"/>
                <a:ea typeface="Calibri"/>
                <a:cs typeface="Calibri"/>
                <a:sym typeface="Calibri"/>
              </a:rPr>
              <a:t> una optimización documental; la cual permitirá satisfacer la necesidad de clientes en cuanto al uso de la documentación física, el cual </a:t>
            </a:r>
            <a:r>
              <a:rPr lang="es-ES" sz="1600" b="1">
                <a:solidFill>
                  <a:srgbClr val="3F3F3F"/>
                </a:solidFill>
                <a:latin typeface="Calibri"/>
                <a:ea typeface="Calibri"/>
                <a:cs typeface="Calibri"/>
                <a:sym typeface="Calibri"/>
              </a:rPr>
              <a:t>posibilitará</a:t>
            </a:r>
            <a:r>
              <a:rPr lang="es-ES" sz="1600" b="1" i="0" u="none" strike="noStrike" cap="none">
                <a:solidFill>
                  <a:srgbClr val="3F3F3F"/>
                </a:solidFill>
                <a:latin typeface="Calibri"/>
                <a:ea typeface="Calibri"/>
                <a:cs typeface="Calibri"/>
                <a:sym typeface="Calibri"/>
              </a:rPr>
              <a:t>:</a:t>
            </a:r>
            <a:endParaRPr/>
          </a:p>
          <a:p>
            <a:pPr marL="285750" marR="0" lvl="0" indent="-285750" algn="l" rtl="0">
              <a:lnSpc>
                <a:spcPct val="100000"/>
              </a:lnSpc>
              <a:spcBef>
                <a:spcPts val="0"/>
              </a:spcBef>
              <a:spcAft>
                <a:spcPts val="0"/>
              </a:spcAft>
              <a:buClr>
                <a:srgbClr val="3F3F3F"/>
              </a:buClr>
              <a:buSzPts val="1600"/>
              <a:buFont typeface="Arial"/>
              <a:buChar char="•"/>
            </a:pPr>
            <a:r>
              <a:rPr lang="es-ES" sz="1600" b="1" i="0" u="none" strike="noStrike" cap="none">
                <a:solidFill>
                  <a:srgbClr val="3F3F3F"/>
                </a:solidFill>
                <a:latin typeface="Calibri"/>
                <a:ea typeface="Calibri"/>
                <a:cs typeface="Calibri"/>
                <a:sym typeface="Calibri"/>
              </a:rPr>
              <a:t>mejor manejo de la documentación</a:t>
            </a:r>
            <a:endParaRPr/>
          </a:p>
          <a:p>
            <a:pPr marL="285750" marR="0" lvl="0" indent="-285750" algn="l" rtl="0">
              <a:lnSpc>
                <a:spcPct val="100000"/>
              </a:lnSpc>
              <a:spcBef>
                <a:spcPts val="0"/>
              </a:spcBef>
              <a:spcAft>
                <a:spcPts val="0"/>
              </a:spcAft>
              <a:buClr>
                <a:srgbClr val="3F3F3F"/>
              </a:buClr>
              <a:buSzPts val="1600"/>
              <a:buFont typeface="Arial"/>
              <a:buChar char="•"/>
            </a:pPr>
            <a:r>
              <a:rPr lang="es-ES" sz="1600" b="1" i="0" u="none" strike="noStrike" cap="none">
                <a:solidFill>
                  <a:srgbClr val="3F3F3F"/>
                </a:solidFill>
                <a:latin typeface="Calibri"/>
                <a:ea typeface="Calibri"/>
                <a:cs typeface="Calibri"/>
                <a:sym typeface="Calibri"/>
              </a:rPr>
              <a:t>Aumento en la productividad gracias a acceso rápido de la documentación y la plataforma</a:t>
            </a:r>
            <a:endParaRPr/>
          </a:p>
          <a:p>
            <a:pPr marL="285750" marR="0" lvl="0" indent="-285750" algn="l" rtl="0">
              <a:lnSpc>
                <a:spcPct val="100000"/>
              </a:lnSpc>
              <a:spcBef>
                <a:spcPts val="0"/>
              </a:spcBef>
              <a:spcAft>
                <a:spcPts val="0"/>
              </a:spcAft>
              <a:buClr>
                <a:srgbClr val="3F3F3F"/>
              </a:buClr>
              <a:buSzPts val="1600"/>
              <a:buFont typeface="Arial"/>
              <a:buChar char="•"/>
            </a:pPr>
            <a:r>
              <a:rPr lang="es-ES" sz="1600" b="1" i="0" u="none" strike="noStrike" cap="none">
                <a:solidFill>
                  <a:srgbClr val="3F3F3F"/>
                </a:solidFill>
                <a:latin typeface="Calibri"/>
                <a:ea typeface="Calibri"/>
                <a:cs typeface="Calibri"/>
                <a:sym typeface="Calibri"/>
              </a:rPr>
              <a:t>Mayor control y seguimiento de la documentación.</a:t>
            </a:r>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95959"/>
              </a:solidFill>
              <a:latin typeface="Calibri"/>
              <a:ea typeface="Calibri"/>
              <a:cs typeface="Calibri"/>
              <a:sym typeface="Calibri"/>
            </a:endParaRPr>
          </a:p>
        </p:txBody>
      </p:sp>
      <p:pic>
        <p:nvPicPr>
          <p:cNvPr id="99" name="Google Shape;99;p17"/>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100" name="Google Shape;100;p17"/>
          <p:cNvPicPr preferRelativeResize="0"/>
          <p:nvPr/>
        </p:nvPicPr>
        <p:blipFill rotWithShape="1">
          <a:blip r:embed="rId5">
            <a:alphaModFix/>
          </a:blip>
          <a:srcRect/>
          <a:stretch/>
        </p:blipFill>
        <p:spPr>
          <a:xfrm>
            <a:off x="5847210" y="3387847"/>
            <a:ext cx="2148196" cy="158021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106" name="Google Shape;106;p18"/>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5</a:t>
            </a:r>
            <a:endParaRPr sz="1800" b="1" i="0" u="none" strike="noStrike" cap="none">
              <a:solidFill>
                <a:srgbClr val="E8E6E8"/>
              </a:solidFill>
              <a:latin typeface="Calibri"/>
              <a:ea typeface="Calibri"/>
              <a:cs typeface="Calibri"/>
              <a:sym typeface="Calibri"/>
            </a:endParaRPr>
          </a:p>
        </p:txBody>
      </p:sp>
      <p:pic>
        <p:nvPicPr>
          <p:cNvPr id="107" name="Google Shape;107;p18"/>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08" name="Google Shape;108;p18"/>
          <p:cNvSpPr txBox="1"/>
          <p:nvPr/>
        </p:nvSpPr>
        <p:spPr>
          <a:xfrm>
            <a:off x="986850" y="150807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Justificación</a:t>
            </a:r>
            <a:endParaRPr sz="2000" b="1" i="0" u="none" strike="noStrike" cap="none">
              <a:solidFill>
                <a:schemeClr val="dk1"/>
              </a:solidFill>
              <a:latin typeface="Calibri"/>
              <a:ea typeface="Calibri"/>
              <a:cs typeface="Calibri"/>
              <a:sym typeface="Calibri"/>
            </a:endParaRPr>
          </a:p>
        </p:txBody>
      </p:sp>
      <p:sp>
        <p:nvSpPr>
          <p:cNvPr id="109" name="Google Shape;109;p18"/>
          <p:cNvSpPr txBox="1"/>
          <p:nvPr/>
        </p:nvSpPr>
        <p:spPr>
          <a:xfrm>
            <a:off x="2250306" y="976901"/>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110" name="Google Shape;110;p18"/>
          <p:cNvSpPr txBox="1"/>
          <p:nvPr/>
        </p:nvSpPr>
        <p:spPr>
          <a:xfrm>
            <a:off x="1518478" y="2100810"/>
            <a:ext cx="5679764" cy="238577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1400"/>
              <a:buFont typeface="Calibri"/>
              <a:buNone/>
            </a:pPr>
            <a:r>
              <a:rPr lang="es-ES" sz="1400" b="1" i="0" u="none" strike="noStrike" cap="none">
                <a:solidFill>
                  <a:srgbClr val="3F3F3F"/>
                </a:solidFill>
                <a:latin typeface="Calibri"/>
                <a:ea typeface="Calibri"/>
                <a:cs typeface="Calibri"/>
                <a:sym typeface="Calibri"/>
              </a:rPr>
              <a:t>Para realizar esta plataforma se hará una recolección de los documentos que se implementara en el sitio web, este tendrá un inicio de sesión que permitirá un mejor acceso ordenado y seguro; el inicio de sesión estará conectado a una base de datos que </a:t>
            </a:r>
            <a:r>
              <a:rPr lang="es-ES" b="1">
                <a:solidFill>
                  <a:srgbClr val="3F3F3F"/>
                </a:solidFill>
                <a:latin typeface="Calibri"/>
                <a:ea typeface="Calibri"/>
                <a:cs typeface="Calibri"/>
                <a:sym typeface="Calibri"/>
              </a:rPr>
              <a:t>verifica</a:t>
            </a:r>
            <a:r>
              <a:rPr lang="es-ES" sz="1400" b="1" i="0" u="none" strike="noStrike" cap="none">
                <a:solidFill>
                  <a:srgbClr val="3F3F3F"/>
                </a:solidFill>
                <a:latin typeface="Calibri"/>
                <a:ea typeface="Calibri"/>
                <a:cs typeface="Calibri"/>
                <a:sym typeface="Calibri"/>
              </a:rPr>
              <a:t> si esta en este y así poder acceder a los documentos que se requieran.</a:t>
            </a:r>
            <a:endParaRPr sz="1400" b="1" i="0" u="none" strike="noStrike" cap="none">
              <a:solidFill>
                <a:srgbClr val="3F3F3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95959"/>
              </a:solidFill>
              <a:latin typeface="Calibri"/>
              <a:ea typeface="Calibri"/>
              <a:cs typeface="Calibri"/>
              <a:sym typeface="Calibri"/>
            </a:endParaRPr>
          </a:p>
        </p:txBody>
      </p:sp>
      <p:pic>
        <p:nvPicPr>
          <p:cNvPr id="111" name="Google Shape;111;p18"/>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112" name="Google Shape;112;p18"/>
          <p:cNvPicPr preferRelativeResize="0"/>
          <p:nvPr/>
        </p:nvPicPr>
        <p:blipFill rotWithShape="1">
          <a:blip r:embed="rId5">
            <a:alphaModFix/>
          </a:blip>
          <a:srcRect/>
          <a:stretch/>
        </p:blipFill>
        <p:spPr>
          <a:xfrm>
            <a:off x="3403405" y="3453216"/>
            <a:ext cx="1668326" cy="1347597"/>
          </a:xfrm>
          <a:prstGeom prst="rect">
            <a:avLst/>
          </a:prstGeom>
          <a:noFill/>
          <a:ln>
            <a:noFill/>
          </a:ln>
        </p:spPr>
      </p:pic>
    </p:spTree>
  </p:cSld>
  <p:clrMapOvr>
    <a:masterClrMapping/>
  </p:clrMapOvr>
</p:sld>
</file>

<file path=ppt/theme/theme1.xml><?xml version="1.0" encoding="utf-8"?>
<a:theme xmlns:a="http://schemas.openxmlformats.org/drawingml/2006/main" name="Presentación SENA-GC-F-004-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0" b="1" dirty="0" smtClean="0">
            <a:solidFill>
              <a:srgbClr val="92D050"/>
            </a:solidFill>
          </a:defRPr>
        </a:defPPr>
      </a:lstStyle>
    </a:txDef>
  </a:objectDefaults>
  <a:extraClrSchemeLst/>
  <a:extLst>
    <a:ext uri="{05A4C25C-085E-4340-85A3-A5531E510DB2}">
      <thm15:themeFamily xmlns:thm15="http://schemas.microsoft.com/office/thememl/2012/main" name="Formato_Plantilla_PowerPoint_SENA_2017" id="{E5E841FA-E3E0-409C-95D0-0C45CC86131A}" vid="{C3DA87A5-E895-49CD-B2C5-5D3654A4A605}"/>
    </a:ext>
  </a:ext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Formato_Plantilla_PowerPoint_SENA_2017</Template>
  <TotalTime>150</TotalTime>
  <Words>705</Words>
  <Application>Microsoft Office PowerPoint</Application>
  <PresentationFormat>Presentación en pantalla (16:9)</PresentationFormat>
  <Paragraphs>105</Paragraphs>
  <Slides>39</Slides>
  <Notes>39</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39</vt:i4>
      </vt:variant>
    </vt:vector>
  </HeadingPairs>
  <TitlesOfParts>
    <vt:vector size="42" baseType="lpstr">
      <vt:lpstr>Arial</vt:lpstr>
      <vt:lpstr>Calibri</vt:lpstr>
      <vt:lpstr>Presentación SENA-GC-F-004-V1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Andres Rikko</dc:creator>
  <cp:lastModifiedBy>Andres Rikko</cp:lastModifiedBy>
  <cp:revision>15</cp:revision>
  <dcterms:modified xsi:type="dcterms:W3CDTF">2019-03-30T01:28:37Z</dcterms:modified>
</cp:coreProperties>
</file>